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774" r:id="rId3"/>
    <p:sldId id="2034" r:id="rId4"/>
    <p:sldId id="2065" r:id="rId5"/>
    <p:sldId id="2045" r:id="rId6"/>
    <p:sldId id="2046" r:id="rId7"/>
    <p:sldId id="349" r:id="rId8"/>
    <p:sldId id="2064" r:id="rId9"/>
    <p:sldId id="2066" r:id="rId10"/>
    <p:sldId id="2067" r:id="rId11"/>
    <p:sldId id="2047" r:id="rId12"/>
    <p:sldId id="2048" r:id="rId13"/>
    <p:sldId id="739" r:id="rId14"/>
    <p:sldId id="742" r:id="rId15"/>
    <p:sldId id="782" r:id="rId16"/>
    <p:sldId id="280" r:id="rId17"/>
    <p:sldId id="261" r:id="rId18"/>
    <p:sldId id="78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990" autoAdjust="0"/>
    <p:restoredTop sz="81199" autoAdjust="0"/>
  </p:normalViewPr>
  <p:slideViewPr>
    <p:cSldViewPr snapToGrid="0">
      <p:cViewPr varScale="1">
        <p:scale>
          <a:sx n="108" d="100"/>
          <a:sy n="108" d="100"/>
        </p:scale>
        <p:origin x="312" y="1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6" d="100"/>
          <a:sy n="96" d="100"/>
        </p:scale>
        <p:origin x="2632"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6E6C768-8810-DD46-BD7E-7E7BFDC719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BD38D04D-7C35-CA4D-BD39-1AEEA88FC4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F147552-71AC-4142-BBAE-B742833D4F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5ECDF-44A0-B949-B579-2063888FA0EE}" type="slidenum">
              <a:rPr lang="en-US" smtClean="0"/>
              <a:t>‹#›</a:t>
            </a:fld>
            <a:endParaRPr lang="en-US"/>
          </a:p>
        </p:txBody>
      </p:sp>
    </p:spTree>
    <p:extLst>
      <p:ext uri="{BB962C8B-B14F-4D97-AF65-F5344CB8AC3E}">
        <p14:creationId xmlns:p14="http://schemas.microsoft.com/office/powerpoint/2010/main" val="14007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BF576C-17F2-4044-9BFC-28FAFB6CD0D8}" type="datetimeFigureOut">
              <a:rPr lang="en-US" smtClean="0"/>
              <a:t>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26E8D1-3251-EF42-B079-A61387D9BD48}" type="slidenum">
              <a:rPr lang="en-US" smtClean="0"/>
              <a:t>‹#›</a:t>
            </a:fld>
            <a:endParaRPr lang="en-US"/>
          </a:p>
        </p:txBody>
      </p:sp>
    </p:spTree>
    <p:extLst>
      <p:ext uri="{BB962C8B-B14F-4D97-AF65-F5344CB8AC3E}">
        <p14:creationId xmlns:p14="http://schemas.microsoft.com/office/powerpoint/2010/main" val="2763459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call this presentation “A pre-</a:t>
            </a:r>
            <a:r>
              <a:rPr lang="en-US" dirty="0" err="1"/>
              <a:t>quel</a:t>
            </a:r>
            <a:r>
              <a:rPr lang="en-US" dirty="0"/>
              <a:t>”.  We are all familiar with pre-quells these days…it seems to be what is occurring when there is great interest in the background for current situations.  Game of thrones now has a pre-</a:t>
            </a:r>
            <a:r>
              <a:rPr lang="en-US" dirty="0" err="1"/>
              <a:t>quil</a:t>
            </a:r>
            <a:r>
              <a:rPr lang="en-US" dirty="0"/>
              <a:t>, Yellowstone has a pre-</a:t>
            </a:r>
            <a:r>
              <a:rPr lang="en-US" dirty="0" err="1"/>
              <a:t>quil</a:t>
            </a:r>
            <a:r>
              <a:rPr lang="en-US" dirty="0"/>
              <a:t> with 1886, and </a:t>
            </a:r>
            <a:r>
              <a:rPr lang="en-US" dirty="0" err="1"/>
              <a:t>Starwars</a:t>
            </a:r>
            <a:r>
              <a:rPr lang="en-US" dirty="0"/>
              <a:t> has numerous pre-</a:t>
            </a:r>
            <a:r>
              <a:rPr lang="en-US" dirty="0" err="1"/>
              <a:t>quil</a:t>
            </a:r>
            <a:r>
              <a:rPr lang="en-US" dirty="0"/>
              <a:t> movies that show life before Darth Vader and </a:t>
            </a:r>
            <a:r>
              <a:rPr lang="en-US" dirty="0" err="1"/>
              <a:t>Jaba</a:t>
            </a:r>
            <a:r>
              <a:rPr lang="en-US" dirty="0"/>
              <a:t> the Hut.  </a:t>
            </a:r>
          </a:p>
          <a:p>
            <a:endParaRPr lang="en-US" dirty="0"/>
          </a:p>
          <a:p>
            <a:r>
              <a:rPr lang="en-US" dirty="0"/>
              <a:t>So, I figured we should have an ASHRAE pre-</a:t>
            </a:r>
            <a:r>
              <a:rPr lang="en-US" dirty="0" err="1"/>
              <a:t>quil</a:t>
            </a:r>
            <a:r>
              <a:rPr lang="en-US" dirty="0"/>
              <a:t> to the 2050 decarbonization goals and, hopefully, in the future, I can do an ASHRAE sequel…..if I’m around long enough to do so!  Somebody will do so, for sure.  My goal today is to show that ASHRAE is “walking the talk” if you will, both in word and actions, and to set the stage for the future.  Kent told us this morning of the activities of the ASHRAE TFBD – there are other efforts happening in ASHRAE as well which I want to make you aware of in this presentation.</a:t>
            </a:r>
          </a:p>
        </p:txBody>
      </p:sp>
      <p:sp>
        <p:nvSpPr>
          <p:cNvPr id="4" name="Slide Number Placeholder 3"/>
          <p:cNvSpPr>
            <a:spLocks noGrp="1"/>
          </p:cNvSpPr>
          <p:nvPr>
            <p:ph type="sldNum" sz="quarter" idx="5"/>
          </p:nvPr>
        </p:nvSpPr>
        <p:spPr/>
        <p:txBody>
          <a:bodyPr/>
          <a:lstStyle/>
          <a:p>
            <a:fld id="{9F26E8D1-3251-EF42-B079-A61387D9BD48}" type="slidenum">
              <a:rPr lang="en-US" smtClean="0"/>
              <a:t>1</a:t>
            </a:fld>
            <a:endParaRPr lang="en-US"/>
          </a:p>
        </p:txBody>
      </p:sp>
    </p:spTree>
    <p:extLst>
      <p:ext uri="{BB962C8B-B14F-4D97-AF65-F5344CB8AC3E}">
        <p14:creationId xmlns:p14="http://schemas.microsoft.com/office/powerpoint/2010/main" val="2147616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xfrm>
            <a:off x="717550" y="1162050"/>
            <a:ext cx="5575300" cy="3136900"/>
          </a:xfrm>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Thank you and good morning! On behalf of ASHRAE President Farooq Mehboob, our board of directors and ASHRAE’s more than 51,000 members around the world, thank you for inviting to be a part of this great event. It’s an honor to be here today.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latin typeface="Arial" panose="020B0604020202020204" pitchFamily="34"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57066" indent="-291179">
              <a:defRPr b="1">
                <a:solidFill>
                  <a:schemeClr val="tx1"/>
                </a:solidFill>
                <a:latin typeface="Arial" panose="020B0604020202020204" pitchFamily="34" charset="0"/>
              </a:defRPr>
            </a:lvl2pPr>
            <a:lvl3pPr marL="1164717" indent="-232943">
              <a:defRPr b="1">
                <a:solidFill>
                  <a:schemeClr val="tx1"/>
                </a:solidFill>
                <a:latin typeface="Arial" panose="020B0604020202020204" pitchFamily="34" charset="0"/>
              </a:defRPr>
            </a:lvl3pPr>
            <a:lvl4pPr marL="1630604" indent="-232943">
              <a:defRPr b="1">
                <a:solidFill>
                  <a:schemeClr val="tx1"/>
                </a:solidFill>
                <a:latin typeface="Arial" panose="020B0604020202020204" pitchFamily="34" charset="0"/>
              </a:defRPr>
            </a:lvl4pPr>
            <a:lvl5pPr marL="2096491" indent="-232943">
              <a:defRPr b="1">
                <a:solidFill>
                  <a:schemeClr val="tx1"/>
                </a:solidFill>
                <a:latin typeface="Arial" panose="020B0604020202020204" pitchFamily="34" charset="0"/>
              </a:defRPr>
            </a:lvl5pPr>
            <a:lvl6pPr marL="2562377" indent="-232943" eaLnBrk="0" fontAlgn="base" hangingPunct="0">
              <a:spcBef>
                <a:spcPct val="0"/>
              </a:spcBef>
              <a:spcAft>
                <a:spcPct val="0"/>
              </a:spcAft>
              <a:defRPr b="1">
                <a:solidFill>
                  <a:schemeClr val="tx1"/>
                </a:solidFill>
                <a:latin typeface="Arial" panose="020B0604020202020204" pitchFamily="34" charset="0"/>
              </a:defRPr>
            </a:lvl6pPr>
            <a:lvl7pPr marL="3028264" indent="-232943" eaLnBrk="0" fontAlgn="base" hangingPunct="0">
              <a:spcBef>
                <a:spcPct val="0"/>
              </a:spcBef>
              <a:spcAft>
                <a:spcPct val="0"/>
              </a:spcAft>
              <a:defRPr b="1">
                <a:solidFill>
                  <a:schemeClr val="tx1"/>
                </a:solidFill>
                <a:latin typeface="Arial" panose="020B0604020202020204" pitchFamily="34" charset="0"/>
              </a:defRPr>
            </a:lvl7pPr>
            <a:lvl8pPr marL="3494151" indent="-232943" eaLnBrk="0" fontAlgn="base" hangingPunct="0">
              <a:spcBef>
                <a:spcPct val="0"/>
              </a:spcBef>
              <a:spcAft>
                <a:spcPct val="0"/>
              </a:spcAft>
              <a:defRPr b="1">
                <a:solidFill>
                  <a:schemeClr val="tx1"/>
                </a:solidFill>
                <a:latin typeface="Arial" panose="020B0604020202020204" pitchFamily="34" charset="0"/>
              </a:defRPr>
            </a:lvl8pPr>
            <a:lvl9pPr marL="3960038" indent="-232943" eaLnBrk="0" fontAlgn="base" hangingPunct="0">
              <a:spcBef>
                <a:spcPct val="0"/>
              </a:spcBef>
              <a:spcAft>
                <a:spcPct val="0"/>
              </a:spcAft>
              <a:defRPr b="1">
                <a:solidFill>
                  <a:schemeClr val="tx1"/>
                </a:solidFill>
                <a:latin typeface="Arial" panose="020B0604020202020204" pitchFamily="34" charset="0"/>
              </a:defRPr>
            </a:lvl9pPr>
          </a:lstStyle>
          <a:p>
            <a:fld id="{11522BDA-DA17-4E11-84A8-A2CC16445AEE}" type="slidenum">
              <a:rPr lang="en-US" altLang="en-US" b="0">
                <a:solidFill>
                  <a:prstClr val="black"/>
                </a:solidFill>
              </a:rPr>
              <a:pPr/>
              <a:t>2</a:t>
            </a:fld>
            <a:endParaRPr lang="en-US" altLang="en-US" b="0" dirty="0">
              <a:solidFill>
                <a:prstClr val="black"/>
              </a:solidFill>
            </a:endParaRPr>
          </a:p>
        </p:txBody>
      </p:sp>
    </p:spTree>
    <p:extLst>
      <p:ext uri="{BB962C8B-B14F-4D97-AF65-F5344CB8AC3E}">
        <p14:creationId xmlns:p14="http://schemas.microsoft.com/office/powerpoint/2010/main" val="3376076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e761f028de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e761f028de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95709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6E8D1-3251-EF42-B079-A61387D9BD48}" type="slidenum">
              <a:rPr lang="en-US" smtClean="0"/>
              <a:t>5</a:t>
            </a:fld>
            <a:endParaRPr lang="en-US"/>
          </a:p>
        </p:txBody>
      </p:sp>
    </p:spTree>
    <p:extLst>
      <p:ext uri="{BB962C8B-B14F-4D97-AF65-F5344CB8AC3E}">
        <p14:creationId xmlns:p14="http://schemas.microsoft.com/office/powerpoint/2010/main" val="328982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6E8D1-3251-EF42-B079-A61387D9BD48}" type="slidenum">
              <a:rPr lang="en-US" smtClean="0"/>
              <a:t>6</a:t>
            </a:fld>
            <a:endParaRPr lang="en-US"/>
          </a:p>
        </p:txBody>
      </p:sp>
    </p:spTree>
    <p:extLst>
      <p:ext uri="{BB962C8B-B14F-4D97-AF65-F5344CB8AC3E}">
        <p14:creationId xmlns:p14="http://schemas.microsoft.com/office/powerpoint/2010/main" val="1483915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9C434-DDC2-456D-855F-1EDF162D628F}" type="slidenum">
              <a:rPr lang="en-US" smtClean="0"/>
              <a:t>7</a:t>
            </a:fld>
            <a:endParaRPr lang="en-US" dirty="0"/>
          </a:p>
        </p:txBody>
      </p:sp>
    </p:spTree>
    <p:extLst>
      <p:ext uri="{BB962C8B-B14F-4D97-AF65-F5344CB8AC3E}">
        <p14:creationId xmlns:p14="http://schemas.microsoft.com/office/powerpoint/2010/main" val="3399090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9C434-DDC2-456D-855F-1EDF162D628F}" type="slidenum">
              <a:rPr lang="en-US" smtClean="0"/>
              <a:t>8</a:t>
            </a:fld>
            <a:endParaRPr lang="en-US" dirty="0"/>
          </a:p>
        </p:txBody>
      </p:sp>
    </p:spTree>
    <p:extLst>
      <p:ext uri="{BB962C8B-B14F-4D97-AF65-F5344CB8AC3E}">
        <p14:creationId xmlns:p14="http://schemas.microsoft.com/office/powerpoint/2010/main" val="2939301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6E8D1-3251-EF42-B079-A61387D9BD48}" type="slidenum">
              <a:rPr lang="en-US" smtClean="0"/>
              <a:t>9</a:t>
            </a:fld>
            <a:endParaRPr lang="en-US"/>
          </a:p>
        </p:txBody>
      </p:sp>
    </p:spTree>
    <p:extLst>
      <p:ext uri="{BB962C8B-B14F-4D97-AF65-F5344CB8AC3E}">
        <p14:creationId xmlns:p14="http://schemas.microsoft.com/office/powerpoint/2010/main" val="295735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6E8D1-3251-EF42-B079-A61387D9BD48}" type="slidenum">
              <a:rPr lang="en-US" smtClean="0"/>
              <a:t>10</a:t>
            </a:fld>
            <a:endParaRPr lang="en-US"/>
          </a:p>
        </p:txBody>
      </p:sp>
    </p:spTree>
    <p:extLst>
      <p:ext uri="{BB962C8B-B14F-4D97-AF65-F5344CB8AC3E}">
        <p14:creationId xmlns:p14="http://schemas.microsoft.com/office/powerpoint/2010/main" val="1571271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6E8D1-3251-EF42-B079-A61387D9BD48}" type="slidenum">
              <a:rPr lang="en-US" smtClean="0"/>
              <a:t>11</a:t>
            </a:fld>
            <a:endParaRPr lang="en-US"/>
          </a:p>
        </p:txBody>
      </p:sp>
    </p:spTree>
    <p:extLst>
      <p:ext uri="{BB962C8B-B14F-4D97-AF65-F5344CB8AC3E}">
        <p14:creationId xmlns:p14="http://schemas.microsoft.com/office/powerpoint/2010/main" val="284104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9C434-DDC2-456D-855F-1EDF162D628F}" type="slidenum">
              <a:rPr lang="en-US" smtClean="0"/>
              <a:t>13</a:t>
            </a:fld>
            <a:endParaRPr lang="en-US" dirty="0"/>
          </a:p>
        </p:txBody>
      </p:sp>
    </p:spTree>
    <p:extLst>
      <p:ext uri="{BB962C8B-B14F-4D97-AF65-F5344CB8AC3E}">
        <p14:creationId xmlns:p14="http://schemas.microsoft.com/office/powerpoint/2010/main" val="1299895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99C434-DDC2-456D-855F-1EDF162D628F}" type="slidenum">
              <a:rPr lang="en-US" smtClean="0"/>
              <a:t>14</a:t>
            </a:fld>
            <a:endParaRPr lang="en-US" dirty="0"/>
          </a:p>
        </p:txBody>
      </p:sp>
    </p:spTree>
    <p:extLst>
      <p:ext uri="{BB962C8B-B14F-4D97-AF65-F5344CB8AC3E}">
        <p14:creationId xmlns:p14="http://schemas.microsoft.com/office/powerpoint/2010/main" val="2692851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refrigerants pose a huge issue in regards to climate change.  As climate migration occurs due to climate changes, more persons will migrate to cities.  The need for air-conditioning will increase as cities get hotter  The use of refrigerants will increase.  HFCs and </a:t>
            </a:r>
            <a:r>
              <a:rPr lang="en-US" b="0" i="0" dirty="0">
                <a:solidFill>
                  <a:srgbClr val="202124"/>
                </a:solidFill>
                <a:effectLst/>
                <a:latin typeface="arial" panose="020B0604020202020204" pitchFamily="34" charset="0"/>
              </a:rPr>
              <a:t>HCFCs are </a:t>
            </a:r>
            <a:r>
              <a:rPr lang="en-US" b="1" i="0" dirty="0">
                <a:solidFill>
                  <a:srgbClr val="202124"/>
                </a:solidFill>
                <a:effectLst/>
                <a:latin typeface="arial" panose="020B0604020202020204" pitchFamily="34" charset="0"/>
              </a:rPr>
              <a:t>an under-reported contributor to global warming</a:t>
            </a:r>
            <a:r>
              <a:rPr lang="en-US" b="0" i="0" dirty="0">
                <a:solidFill>
                  <a:srgbClr val="202124"/>
                </a:solidFill>
                <a:effectLst/>
                <a:latin typeface="arial" panose="020B0604020202020204" pitchFamily="34" charset="0"/>
              </a:rPr>
              <a:t>. In fact, these gases are “climate super-pollutants,” with thousands of times the global warming potential of carbon dioxide. </a:t>
            </a:r>
            <a:r>
              <a:rPr lang="en-US" dirty="0"/>
              <a:t>ASHRAE has been on the forefront of research and education regarding the use of refrigerants and changing the industry from the use of high-GWP refrigerants to low GWP refrigerants for the past decade, and will continue our work in this area in the future.  </a:t>
            </a:r>
          </a:p>
        </p:txBody>
      </p:sp>
      <p:sp>
        <p:nvSpPr>
          <p:cNvPr id="4" name="Slide Number Placeholder 3"/>
          <p:cNvSpPr>
            <a:spLocks noGrp="1"/>
          </p:cNvSpPr>
          <p:nvPr>
            <p:ph type="sldNum" sz="quarter" idx="5"/>
          </p:nvPr>
        </p:nvSpPr>
        <p:spPr/>
        <p:txBody>
          <a:bodyPr/>
          <a:lstStyle/>
          <a:p>
            <a:fld id="{9F26E8D1-3251-EF42-B079-A61387D9BD48}" type="slidenum">
              <a:rPr lang="en-US" smtClean="0"/>
              <a:t>15</a:t>
            </a:fld>
            <a:endParaRPr lang="en-US"/>
          </a:p>
        </p:txBody>
      </p:sp>
    </p:spTree>
    <p:extLst>
      <p:ext uri="{BB962C8B-B14F-4D97-AF65-F5344CB8AC3E}">
        <p14:creationId xmlns:p14="http://schemas.microsoft.com/office/powerpoint/2010/main" val="1754860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Chapter 36 Climate Change (2021 Fundamentals</a:t>
            </a:r>
            <a:r>
              <a:rPr lang="en-US" sz="1200" b="0" i="1" u="none" strike="noStrike" kern="1200" dirty="0">
                <a:solidFill>
                  <a:schemeClr val="tx1"/>
                </a:solidFill>
                <a:effectLst/>
                <a:latin typeface="+mn-lt"/>
                <a:ea typeface="+mn-ea"/>
                <a:cs typeface="+mn-cs"/>
              </a:rPr>
              <a:t> Handbook</a:t>
            </a:r>
            <a:r>
              <a:rPr lang="en-US" sz="1200" b="0" i="0" u="none" strike="noStrike"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rPr>
              <a:t>In 2019, TC 2.5 determined at least 30 Handbook chapters had material related to climate change</a:t>
            </a:r>
            <a:endParaRPr lang="en-US" dirty="0"/>
          </a:p>
        </p:txBody>
      </p:sp>
      <p:sp>
        <p:nvSpPr>
          <p:cNvPr id="4" name="Slide Number Placeholder 3"/>
          <p:cNvSpPr>
            <a:spLocks noGrp="1"/>
          </p:cNvSpPr>
          <p:nvPr>
            <p:ph type="sldNum" sz="quarter" idx="5"/>
          </p:nvPr>
        </p:nvSpPr>
        <p:spPr/>
        <p:txBody>
          <a:bodyPr/>
          <a:lstStyle/>
          <a:p>
            <a:fld id="{9BD3D01E-8E1F-45A0-B4E0-8DAF0D6A9E6B}" type="slidenum">
              <a:rPr lang="en-US" smtClean="0"/>
              <a:t>16</a:t>
            </a:fld>
            <a:endParaRPr lang="en-US"/>
          </a:p>
        </p:txBody>
      </p:sp>
    </p:spTree>
    <p:extLst>
      <p:ext uri="{BB962C8B-B14F-4D97-AF65-F5344CB8AC3E}">
        <p14:creationId xmlns:p14="http://schemas.microsoft.com/office/powerpoint/2010/main" val="3452222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Welcome to the future, folks. It is conferences like these that will help us all get to where we need to be on this important topic.  We remain ready to lead the building industry around the world into transforming our building stock into one that is sustainable, resilient, and healthy. The choices made today can lock us into the sustainability path of our future. We are here to be part of the solution and we are up to the challenge.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So, in closing, I look forward to the sequel of our main event…when, after 2050</a:t>
            </a:r>
            <a:r>
              <a:rPr lang="en-US" sz="1800">
                <a:effectLst/>
                <a:latin typeface="Calibri" panose="020F0502020204030204" pitchFamily="34" charset="0"/>
                <a:ea typeface="Calibri" panose="020F0502020204030204" pitchFamily="34" charset="0"/>
              </a:rPr>
              <a:t>, we </a:t>
            </a:r>
            <a:r>
              <a:rPr lang="en-US" sz="1800" dirty="0">
                <a:effectLst/>
                <a:latin typeface="Calibri" panose="020F0502020204030204" pitchFamily="34" charset="0"/>
                <a:ea typeface="Calibri" panose="020F0502020204030204" pitchFamily="34" charset="0"/>
              </a:rPr>
              <a:t>are having conversations in the future of how we, as an industry, addressed the impact of the built environment on climate change similar to how we are now touting our efforts from 1975 regarding the energy crises.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Thank you</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F26E8D1-3251-EF42-B079-A61387D9BD48}" type="slidenum">
              <a:rPr lang="en-US" smtClean="0"/>
              <a:t>17</a:t>
            </a:fld>
            <a:endParaRPr lang="en-US"/>
          </a:p>
        </p:txBody>
      </p:sp>
    </p:spTree>
    <p:extLst>
      <p:ext uri="{BB962C8B-B14F-4D97-AF65-F5344CB8AC3E}">
        <p14:creationId xmlns:p14="http://schemas.microsoft.com/office/powerpoint/2010/main" val="1546649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6E8D1-3251-EF42-B079-A61387D9BD48}" type="slidenum">
              <a:rPr lang="en-US" smtClean="0"/>
              <a:t>18</a:t>
            </a:fld>
            <a:endParaRPr lang="en-US"/>
          </a:p>
        </p:txBody>
      </p:sp>
    </p:spTree>
    <p:extLst>
      <p:ext uri="{BB962C8B-B14F-4D97-AF65-F5344CB8AC3E}">
        <p14:creationId xmlns:p14="http://schemas.microsoft.com/office/powerpoint/2010/main" val="37968057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44E386D-D596-43F8-8F7F-EC29E2E0A8BB}"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EDE4D-DC37-4180-B29E-77B367E2BC86}"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3" y="0"/>
            <a:ext cx="12181173" cy="6858000"/>
          </a:xfrm>
          <a:prstGeom prst="rect">
            <a:avLst/>
          </a:prstGeom>
        </p:spPr>
      </p:pic>
    </p:spTree>
    <p:extLst>
      <p:ext uri="{BB962C8B-B14F-4D97-AF65-F5344CB8AC3E}">
        <p14:creationId xmlns:p14="http://schemas.microsoft.com/office/powerpoint/2010/main" val="3766746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3543"/>
          </a:xfrm>
        </p:spPr>
        <p:txBody>
          <a:bodyPr>
            <a:normAutofit/>
          </a:bodyPr>
          <a:lstStyle>
            <a:lvl1pPr>
              <a:defRPr sz="3600">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4E386D-D596-43F8-8F7F-EC29E2E0A8BB}"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EDE4D-DC37-4180-B29E-77B367E2BC86}"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97387" y="5585093"/>
            <a:ext cx="1114297" cy="771257"/>
          </a:xfrm>
          <a:prstGeom prst="rect">
            <a:avLst/>
          </a:prstGeom>
        </p:spPr>
      </p:pic>
    </p:spTree>
    <p:extLst>
      <p:ext uri="{BB962C8B-B14F-4D97-AF65-F5344CB8AC3E}">
        <p14:creationId xmlns:p14="http://schemas.microsoft.com/office/powerpoint/2010/main" val="2204881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3543"/>
          </a:xfrm>
        </p:spPr>
        <p:txBody>
          <a:bodyPr>
            <a:normAutofit/>
          </a:bodyPr>
          <a:lstStyle>
            <a:lvl1pPr>
              <a:defRPr sz="3600">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4E386D-D596-43F8-8F7F-EC29E2E0A8BB}"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EDE4D-DC37-4180-B29E-77B367E2BC86}"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97387" y="5585093"/>
            <a:ext cx="1114297" cy="771257"/>
          </a:xfrm>
          <a:prstGeom prst="rect">
            <a:avLst/>
          </a:prstGeom>
        </p:spPr>
      </p:pic>
    </p:spTree>
    <p:extLst>
      <p:ext uri="{BB962C8B-B14F-4D97-AF65-F5344CB8AC3E}">
        <p14:creationId xmlns:p14="http://schemas.microsoft.com/office/powerpoint/2010/main" val="262526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2">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4E386D-D596-43F8-8F7F-EC29E2E0A8BB}"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DEDE4D-DC37-4180-B29E-77B367E2BC86}" type="slidenum">
              <a:rPr lang="en-US" smtClean="0"/>
              <a:t>‹#›</a:t>
            </a:fld>
            <a:endParaRPr lang="en-US"/>
          </a:p>
        </p:txBody>
      </p:sp>
      <p:pic>
        <p:nvPicPr>
          <p:cNvPr id="10" name="Picture 9" descr="A picture containing text, sign&#10;&#10;Description automatically generated">
            <a:extLst>
              <a:ext uri="{FF2B5EF4-FFF2-40B4-BE49-F238E27FC236}">
                <a16:creationId xmlns:a16="http://schemas.microsoft.com/office/drawing/2014/main" id="{A4DBF18B-3943-6A4D-91B0-91026C106D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350" y="2286000"/>
            <a:ext cx="3810000" cy="2628900"/>
          </a:xfrm>
          <a:prstGeom prst="rect">
            <a:avLst/>
          </a:prstGeom>
        </p:spPr>
      </p:pic>
    </p:spTree>
    <p:extLst>
      <p:ext uri="{BB962C8B-B14F-4D97-AF65-F5344CB8AC3E}">
        <p14:creationId xmlns:p14="http://schemas.microsoft.com/office/powerpoint/2010/main" val="17971008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2" name="Picture 1" descr="A picture containing background pattern&#10;&#10;Description automatically generated">
            <a:extLst>
              <a:ext uri="{FF2B5EF4-FFF2-40B4-BE49-F238E27FC236}">
                <a16:creationId xmlns:a16="http://schemas.microsoft.com/office/drawing/2014/main" id="{CAEBA9F6-8C82-DD35-0889-7396A7720F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8" y="1"/>
            <a:ext cx="12326330" cy="6858000"/>
          </a:xfrm>
          <a:prstGeom prst="rect">
            <a:avLst/>
          </a:prstGeom>
        </p:spPr>
      </p:pic>
      <p:sp>
        <p:nvSpPr>
          <p:cNvPr id="7" name="Slide Number Placeholder 5"/>
          <p:cNvSpPr>
            <a:spLocks noGrp="1"/>
          </p:cNvSpPr>
          <p:nvPr>
            <p:ph type="sldNum" sz="quarter" idx="12"/>
          </p:nvPr>
        </p:nvSpPr>
        <p:spPr>
          <a:xfrm>
            <a:off x="8737600" y="6356351"/>
            <a:ext cx="2844800" cy="365125"/>
          </a:xfrm>
        </p:spPr>
        <p:txBody>
          <a:bodyPr/>
          <a:lstStyle>
            <a:lvl1pPr>
              <a:defRPr>
                <a:solidFill>
                  <a:srgbClr val="003366"/>
                </a:solidFill>
              </a:defRPr>
            </a:lvl1pPr>
          </a:lstStyle>
          <a:p>
            <a:r>
              <a:rPr lang="en-US" dirty="0"/>
              <a:t> </a:t>
            </a:r>
            <a:r>
              <a:rPr lang="en-US" b="1" dirty="0"/>
              <a:t>www.ashrae.org</a:t>
            </a:r>
            <a:r>
              <a:rPr lang="en-US" dirty="0"/>
              <a:t>|</a:t>
            </a:r>
            <a:fld id="{7C7646D6-9DA9-4D60-B037-D72D50BB696E}" type="slidenum">
              <a:rPr lang="en-US" smtClean="0"/>
              <a:pPr/>
              <a:t>‹#›</a:t>
            </a:fld>
            <a:endParaRPr lang="en-US" dirty="0"/>
          </a:p>
        </p:txBody>
      </p:sp>
      <p:pic>
        <p:nvPicPr>
          <p:cNvPr id="9" name="Picture 8">
            <a:extLst>
              <a:ext uri="{FF2B5EF4-FFF2-40B4-BE49-F238E27FC236}">
                <a16:creationId xmlns:a16="http://schemas.microsoft.com/office/drawing/2014/main" id="{984DB2A6-1A94-3142-8BB7-E02B6777620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68103" y="5494871"/>
            <a:ext cx="1114297" cy="771257"/>
          </a:xfrm>
          <a:prstGeom prst="rect">
            <a:avLst/>
          </a:prstGeom>
        </p:spPr>
      </p:pic>
      <p:sp>
        <p:nvSpPr>
          <p:cNvPr id="11" name="Text Placeholder 2">
            <a:extLst>
              <a:ext uri="{FF2B5EF4-FFF2-40B4-BE49-F238E27FC236}">
                <a16:creationId xmlns:a16="http://schemas.microsoft.com/office/drawing/2014/main" id="{6EC7A058-40C8-B3D1-B84E-C767669FF16B}"/>
              </a:ext>
            </a:extLst>
          </p:cNvPr>
          <p:cNvSpPr>
            <a:spLocks noGrp="1"/>
          </p:cNvSpPr>
          <p:nvPr>
            <p:ph type="body" idx="1"/>
          </p:nvPr>
        </p:nvSpPr>
        <p:spPr>
          <a:xfrm>
            <a:off x="609600" y="1658101"/>
            <a:ext cx="4641669"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5A8AEBE3-2011-01DC-9F1C-FAE27DD04D54}"/>
              </a:ext>
            </a:extLst>
          </p:cNvPr>
          <p:cNvSpPr>
            <a:spLocks noGrp="1"/>
          </p:cNvSpPr>
          <p:nvPr>
            <p:ph sz="half" idx="2"/>
          </p:nvPr>
        </p:nvSpPr>
        <p:spPr>
          <a:xfrm>
            <a:off x="609599" y="2297863"/>
            <a:ext cx="4641670" cy="3586163"/>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a:extLst>
              <a:ext uri="{FF2B5EF4-FFF2-40B4-BE49-F238E27FC236}">
                <a16:creationId xmlns:a16="http://schemas.microsoft.com/office/drawing/2014/main" id="{C1A39B3B-3E79-E9B6-1B11-3D744200A888}"/>
              </a:ext>
            </a:extLst>
          </p:cNvPr>
          <p:cNvSpPr>
            <a:spLocks noGrp="1"/>
          </p:cNvSpPr>
          <p:nvPr>
            <p:ph type="title"/>
          </p:nvPr>
        </p:nvSpPr>
        <p:spPr>
          <a:xfrm>
            <a:off x="609599" y="397933"/>
            <a:ext cx="8620126" cy="925956"/>
          </a:xfrm>
        </p:spPr>
        <p:txBody>
          <a:bodyPr/>
          <a:lstStyle>
            <a:lvl1pPr algn="l">
              <a:defRPr>
                <a:solidFill>
                  <a:srgbClr val="00549B"/>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3" name="Picture 2">
            <a:extLst>
              <a:ext uri="{FF2B5EF4-FFF2-40B4-BE49-F238E27FC236}">
                <a16:creationId xmlns:a16="http://schemas.microsoft.com/office/drawing/2014/main" id="{C84E5E1F-C0F0-D949-906A-9F9A7D870B54}"/>
              </a:ext>
            </a:extLst>
          </p:cNvPr>
          <p:cNvPicPr>
            <a:picLocks noChangeAspect="1"/>
          </p:cNvPicPr>
          <p:nvPr userDrawn="1"/>
        </p:nvPicPr>
        <p:blipFill>
          <a:blip r:embed="rId4"/>
          <a:stretch>
            <a:fillRect/>
          </a:stretch>
        </p:blipFill>
        <p:spPr>
          <a:xfrm>
            <a:off x="5395277" y="1323889"/>
            <a:ext cx="6491923" cy="4942239"/>
          </a:xfrm>
          <a:prstGeom prst="rect">
            <a:avLst/>
          </a:prstGeom>
        </p:spPr>
      </p:pic>
    </p:spTree>
    <p:extLst>
      <p:ext uri="{BB962C8B-B14F-4D97-AF65-F5344CB8AC3E}">
        <p14:creationId xmlns:p14="http://schemas.microsoft.com/office/powerpoint/2010/main" val="4247890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Outline/Agenda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25" y="174625"/>
            <a:ext cx="10515600" cy="643543"/>
          </a:xfrm>
        </p:spPr>
        <p:txBody>
          <a:bodyPr>
            <a:normAutofit/>
          </a:bodyPr>
          <a:lstStyle>
            <a:lvl1pPr>
              <a:defRPr lang="en-US" sz="2475" b="1" smtClean="0">
                <a:solidFill>
                  <a:schemeClr val="bg1"/>
                </a:solidFill>
              </a:defRPr>
            </a:lvl1pPr>
          </a:lstStyle>
          <a:p>
            <a:r>
              <a:rPr lang="en-US" sz="2475" b="1" dirty="0">
                <a:solidFill>
                  <a:schemeClr val="bg1"/>
                </a:solidFill>
                <a:latin typeface="+mn-lt"/>
              </a:rPr>
              <a:t>Outline/Agenda</a:t>
            </a:r>
            <a:endParaRPr lang="en-US" dirty="0"/>
          </a:p>
        </p:txBody>
      </p:sp>
      <p:sp>
        <p:nvSpPr>
          <p:cNvPr id="11" name="Text Placeholder 3"/>
          <p:cNvSpPr>
            <a:spLocks noGrp="1"/>
          </p:cNvSpPr>
          <p:nvPr>
            <p:ph type="body" sz="half" idx="13" hasCustomPrompt="1"/>
          </p:nvPr>
        </p:nvSpPr>
        <p:spPr>
          <a:xfrm>
            <a:off x="1259682" y="1416822"/>
            <a:ext cx="8732044" cy="2107428"/>
          </a:xfrm>
          <a:solidFill>
            <a:schemeClr val="bg1"/>
          </a:solidFill>
        </p:spPr>
        <p:txBody>
          <a:bodyPr>
            <a:noAutofit/>
          </a:bodyPr>
          <a:lstStyle>
            <a:lvl1pPr marL="0" indent="0" algn="l">
              <a:buFont typeface="Arial" panose="020B0604020202020204" pitchFamily="34" charset="0"/>
              <a:buNone/>
              <a:defRPr sz="1500" u="none" baseline="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a:lnSpc>
                <a:spcPct val="80000"/>
              </a:lnSpc>
              <a:defRPr/>
            </a:pPr>
            <a:r>
              <a:rPr lang="en-US" altLang="en-US" sz="1500" dirty="0">
                <a:latin typeface="Arial" panose="020B0604020202020204" pitchFamily="34" charset="0"/>
                <a:cs typeface="Arial" panose="020B0604020202020204" pitchFamily="34" charset="0"/>
              </a:rPr>
              <a:t>In accordance with CEC policy, any logos of HVAC&amp;R related organizations in images must be covered. </a:t>
            </a:r>
            <a:br>
              <a:rPr lang="en-US" altLang="en-US" sz="1500" dirty="0">
                <a:latin typeface="Arial" panose="020B0604020202020204" pitchFamily="34" charset="0"/>
                <a:cs typeface="Arial" panose="020B0604020202020204" pitchFamily="34" charset="0"/>
              </a:rPr>
            </a:br>
            <a:br>
              <a:rPr lang="en-US" altLang="en-US" sz="1500" dirty="0">
                <a:latin typeface="Arial" panose="020B0604020202020204" pitchFamily="34" charset="0"/>
                <a:cs typeface="Arial" panose="020B0604020202020204" pitchFamily="34" charset="0"/>
              </a:rPr>
            </a:br>
            <a:r>
              <a:rPr lang="en-US" altLang="en-US" sz="1200" dirty="0">
                <a:latin typeface="Arial" panose="020B0604020202020204" pitchFamily="34" charset="0"/>
                <a:cs typeface="Arial" panose="020B0604020202020204" pitchFamily="34" charset="0"/>
              </a:rPr>
              <a:t>In PowerPoint, click Insert </a:t>
            </a:r>
            <a:r>
              <a:rPr lang="en-US" altLang="en-US" sz="1200" dirty="0">
                <a:latin typeface="Arial" panose="020B0604020202020204" pitchFamily="34" charset="0"/>
                <a:cs typeface="Arial" panose="020B0604020202020204" pitchFamily="34" charset="0"/>
                <a:sym typeface="Wingdings" panose="05000000000000000000" pitchFamily="2" charset="2"/>
              </a:rPr>
              <a:t> Shape  Choose Shape. </a:t>
            </a:r>
            <a:br>
              <a:rPr lang="en-US" altLang="en-US" sz="1200" dirty="0">
                <a:latin typeface="Arial" panose="020B0604020202020204" pitchFamily="34" charset="0"/>
                <a:cs typeface="Arial" panose="020B0604020202020204" pitchFamily="34" charset="0"/>
                <a:sym typeface="Wingdings" panose="05000000000000000000" pitchFamily="2" charset="2"/>
              </a:rPr>
            </a:br>
            <a:r>
              <a:rPr lang="en-US" altLang="en-US" sz="1200" dirty="0">
                <a:latin typeface="Arial" panose="020B0604020202020204" pitchFamily="34" charset="0"/>
                <a:cs typeface="Arial" panose="020B0604020202020204" pitchFamily="34" charset="0"/>
                <a:sym typeface="Wingdings" panose="05000000000000000000" pitchFamily="2" charset="2"/>
              </a:rPr>
              <a:t>On the Format tab you can change the color of your shape. </a:t>
            </a:r>
            <a:br>
              <a:rPr lang="en-US" altLang="en-US" sz="1200" dirty="0">
                <a:latin typeface="Arial" panose="020B0604020202020204" pitchFamily="34" charset="0"/>
                <a:cs typeface="Arial" panose="020B0604020202020204" pitchFamily="34" charset="0"/>
                <a:sym typeface="Wingdings" panose="05000000000000000000" pitchFamily="2" charset="2"/>
              </a:rPr>
            </a:br>
            <a:r>
              <a:rPr lang="en-US" altLang="en-US" sz="1200" dirty="0">
                <a:latin typeface="Arial" panose="020B0604020202020204" pitchFamily="34" charset="0"/>
                <a:cs typeface="Arial" panose="020B0604020202020204" pitchFamily="34" charset="0"/>
                <a:sym typeface="Wingdings" panose="05000000000000000000" pitchFamily="2" charset="2"/>
              </a:rPr>
              <a:t>You can also </a:t>
            </a:r>
            <a:r>
              <a:rPr lang="en-US" altLang="en-US" sz="1200" dirty="0" err="1">
                <a:latin typeface="Arial" panose="020B0604020202020204" pitchFamily="34" charset="0"/>
                <a:cs typeface="Arial" panose="020B0604020202020204" pitchFamily="34" charset="0"/>
                <a:sym typeface="Wingdings" panose="05000000000000000000" pitchFamily="2" charset="2"/>
              </a:rPr>
              <a:t>Ctrl+Click</a:t>
            </a:r>
            <a:r>
              <a:rPr lang="en-US" altLang="en-US" sz="1200" dirty="0">
                <a:latin typeface="Arial" panose="020B0604020202020204" pitchFamily="34" charset="0"/>
                <a:cs typeface="Arial" panose="020B0604020202020204" pitchFamily="34" charset="0"/>
                <a:sym typeface="Wingdings" panose="05000000000000000000" pitchFamily="2" charset="2"/>
              </a:rPr>
              <a:t> on your main image + covered shapes, right click, and select “group” so all pieces move and </a:t>
            </a:r>
            <a:br>
              <a:rPr lang="en-US" altLang="en-US" sz="1200" dirty="0">
                <a:latin typeface="Arial" panose="020B0604020202020204" pitchFamily="34" charset="0"/>
                <a:cs typeface="Arial" panose="020B0604020202020204" pitchFamily="34" charset="0"/>
                <a:sym typeface="Wingdings" panose="05000000000000000000" pitchFamily="2" charset="2"/>
              </a:rPr>
            </a:br>
            <a:r>
              <a:rPr lang="en-US" altLang="en-US" sz="1200" dirty="0">
                <a:latin typeface="Arial" panose="020B0604020202020204" pitchFamily="34" charset="0"/>
                <a:cs typeface="Arial" panose="020B0604020202020204" pitchFamily="34" charset="0"/>
                <a:sym typeface="Wingdings" panose="05000000000000000000" pitchFamily="2" charset="2"/>
              </a:rPr>
              <a:t>re-size together. Covered logos here.</a:t>
            </a:r>
            <a:endParaRPr lang="en-US" dirty="0"/>
          </a:p>
        </p:txBody>
      </p:sp>
    </p:spTree>
    <p:extLst>
      <p:ext uri="{BB962C8B-B14F-4D97-AF65-F5344CB8AC3E}">
        <p14:creationId xmlns:p14="http://schemas.microsoft.com/office/powerpoint/2010/main" val="325910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4E386D-D596-43F8-8F7F-EC29E2E0A8BB}" type="datetimeFigureOut">
              <a:rPr lang="en-US" smtClean="0"/>
              <a:t>1/12/2023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EDE4D-DC37-4180-B29E-77B367E2BC86}" type="slidenum">
              <a:rPr lang="en-US" smtClean="0"/>
              <a:t>‹#›</a:t>
            </a:fld>
            <a:endParaRPr lang="en-US"/>
          </a:p>
        </p:txBody>
      </p:sp>
      <p:pic>
        <p:nvPicPr>
          <p:cNvPr id="7" name="Pictur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413" y="0"/>
            <a:ext cx="12181173" cy="6858000"/>
          </a:xfrm>
          <a:prstGeom prst="rect">
            <a:avLst/>
          </a:prstGeom>
        </p:spPr>
      </p:pic>
    </p:spTree>
    <p:extLst>
      <p:ext uri="{BB962C8B-B14F-4D97-AF65-F5344CB8AC3E}">
        <p14:creationId xmlns:p14="http://schemas.microsoft.com/office/powerpoint/2010/main" val="3978015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2" r:id="rId4"/>
    <p:sldLayoutId id="2147483654" r:id="rId5"/>
    <p:sldLayoutId id="214748365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4A748B-76C2-9C44-A644-5330F7717A2F}"/>
              </a:ext>
            </a:extLst>
          </p:cNvPr>
          <p:cNvSpPr txBox="1"/>
          <p:nvPr/>
        </p:nvSpPr>
        <p:spPr>
          <a:xfrm>
            <a:off x="1134340" y="2701698"/>
            <a:ext cx="9923317" cy="1877437"/>
          </a:xfrm>
          <a:prstGeom prst="rect">
            <a:avLst/>
          </a:prstGeom>
          <a:noFill/>
        </p:spPr>
        <p:txBody>
          <a:bodyPr wrap="square" rtlCol="0">
            <a:spAutoFit/>
          </a:bodyPr>
          <a:lstStyle/>
          <a:p>
            <a:pPr algn="ctr"/>
            <a:r>
              <a:rPr lang="en-US" sz="4400" b="1" dirty="0">
                <a:solidFill>
                  <a:schemeClr val="bg1"/>
                </a:solidFill>
                <a:effectLst>
                  <a:outerShdw blurRad="38100" dist="38100" dir="2700000" algn="tl">
                    <a:srgbClr val="000000">
                      <a:alpha val="43137"/>
                    </a:srgbClr>
                  </a:outerShdw>
                </a:effectLst>
              </a:rPr>
              <a:t>ASHRAE and Decarbonization</a:t>
            </a:r>
          </a:p>
          <a:p>
            <a:pPr algn="ctr"/>
            <a:endParaRPr lang="en-US" sz="7200" b="1" dirty="0">
              <a:solidFill>
                <a:schemeClr val="bg1"/>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2C04E31C-A817-604C-8384-B1679487A290}"/>
              </a:ext>
            </a:extLst>
          </p:cNvPr>
          <p:cNvSpPr txBox="1"/>
          <p:nvPr/>
        </p:nvSpPr>
        <p:spPr>
          <a:xfrm>
            <a:off x="2588418" y="4156302"/>
            <a:ext cx="7015163" cy="707886"/>
          </a:xfrm>
          <a:prstGeom prst="rect">
            <a:avLst/>
          </a:prstGeom>
          <a:noFill/>
        </p:spPr>
        <p:txBody>
          <a:bodyPr wrap="square" rtlCol="0">
            <a:spAutoFit/>
          </a:bodyPr>
          <a:lstStyle/>
          <a:p>
            <a:pPr algn="ctr"/>
            <a:r>
              <a:rPr lang="en-US" sz="2000" b="1" dirty="0">
                <a:solidFill>
                  <a:schemeClr val="bg1"/>
                </a:solidFill>
              </a:rPr>
              <a:t>Ginger Scoggins, P.E., Fellow ASHRAE</a:t>
            </a:r>
          </a:p>
          <a:p>
            <a:pPr algn="ctr"/>
            <a:r>
              <a:rPr lang="en-US" sz="2000" b="1" dirty="0">
                <a:solidFill>
                  <a:schemeClr val="bg1"/>
                </a:solidFill>
              </a:rPr>
              <a:t>2023-24 ASHRAE Society President</a:t>
            </a:r>
          </a:p>
        </p:txBody>
      </p:sp>
    </p:spTree>
    <p:extLst>
      <p:ext uri="{BB962C8B-B14F-4D97-AF65-F5344CB8AC3E}">
        <p14:creationId xmlns:p14="http://schemas.microsoft.com/office/powerpoint/2010/main" val="2748500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5"/>
          <p:cNvSpPr>
            <a:spLocks noGrp="1"/>
          </p:cNvSpPr>
          <p:nvPr>
            <p:ph type="title"/>
          </p:nvPr>
        </p:nvSpPr>
        <p:spPr/>
        <p:txBody>
          <a:bodyPr>
            <a:noAutofit/>
          </a:bodyPr>
          <a:lstStyle/>
          <a:p>
            <a:pPr algn="l"/>
            <a:r>
              <a:rPr lang="en-US" altLang="en-US" sz="4000" b="1" dirty="0">
                <a:effectLst>
                  <a:outerShdw blurRad="38100" dist="38100" dir="2700000" algn="tl">
                    <a:srgbClr val="000000">
                      <a:alpha val="43137"/>
                    </a:srgbClr>
                  </a:outerShdw>
                </a:effectLst>
                <a:latin typeface="+mn-lt"/>
                <a:cs typeface="Arial Narrow" panose="020B0604020202020204" pitchFamily="34" charset="0"/>
              </a:rPr>
              <a:t>ASHRAE Overview</a:t>
            </a:r>
          </a:p>
        </p:txBody>
      </p:sp>
      <p:sp>
        <p:nvSpPr>
          <p:cNvPr id="8" name="Rectangle 7">
            <a:extLst>
              <a:ext uri="{FF2B5EF4-FFF2-40B4-BE49-F238E27FC236}">
                <a16:creationId xmlns:a16="http://schemas.microsoft.com/office/drawing/2014/main" id="{BB0DD00E-0D1B-4298-B7BE-49F86D9B0094}"/>
              </a:ext>
            </a:extLst>
          </p:cNvPr>
          <p:cNvSpPr/>
          <p:nvPr/>
        </p:nvSpPr>
        <p:spPr>
          <a:xfrm>
            <a:off x="304262" y="1551437"/>
            <a:ext cx="6329030" cy="4339650"/>
          </a:xfrm>
          <a:prstGeom prst="rect">
            <a:avLst/>
          </a:prstGeom>
        </p:spPr>
        <p:txBody>
          <a:bodyPr wrap="square">
            <a:spAutoFit/>
          </a:bodyPr>
          <a:lstStyle/>
          <a:p>
            <a:r>
              <a:rPr lang="en-US" sz="2000" b="1" dirty="0">
                <a:solidFill>
                  <a:srgbClr val="002060"/>
                </a:solidFill>
                <a:cs typeface="Arial Narrow" panose="020B0604020202020204" pitchFamily="34" charset="0"/>
              </a:rPr>
              <a:t>Mission</a:t>
            </a:r>
            <a:endParaRPr lang="en-US" b="1" dirty="0">
              <a:solidFill>
                <a:srgbClr val="002060"/>
              </a:solidFill>
              <a:cs typeface="Arial Narrow" panose="020B0604020202020204" pitchFamily="34" charset="0"/>
            </a:endParaRPr>
          </a:p>
          <a:p>
            <a:r>
              <a:rPr lang="en-US" dirty="0">
                <a:cs typeface="Arial Narrow" panose="020B0604020202020204" pitchFamily="34" charset="0"/>
              </a:rPr>
              <a:t>To serve humanity by advancing the arts and sciences of heating, ventilation, air conditioning, refrigeration and their allied fields.</a:t>
            </a:r>
          </a:p>
          <a:p>
            <a:endParaRPr lang="en-US" dirty="0">
              <a:cs typeface="Arial Narrow" panose="020B0604020202020204" pitchFamily="34" charset="0"/>
            </a:endParaRPr>
          </a:p>
          <a:p>
            <a:r>
              <a:rPr lang="en-US" sz="2000" b="1" dirty="0">
                <a:solidFill>
                  <a:srgbClr val="002060"/>
                </a:solidFill>
                <a:cs typeface="Arial Narrow" panose="020B0604020202020204" pitchFamily="34" charset="0"/>
              </a:rPr>
              <a:t>Vision</a:t>
            </a:r>
          </a:p>
          <a:p>
            <a:r>
              <a:rPr lang="en-US" dirty="0">
                <a:cs typeface="Arial Narrow" panose="020B0604020202020204" pitchFamily="34" charset="0"/>
              </a:rPr>
              <a:t>A healthy and sustainable built environment for all.</a:t>
            </a:r>
          </a:p>
          <a:p>
            <a:endParaRPr lang="en-US" dirty="0">
              <a:cs typeface="Arial Narrow" panose="020B0604020202020204" pitchFamily="34" charset="0"/>
            </a:endParaRPr>
          </a:p>
          <a:p>
            <a:r>
              <a:rPr lang="en-US" sz="2000" b="1" dirty="0">
                <a:solidFill>
                  <a:srgbClr val="002060"/>
                </a:solidFill>
                <a:cs typeface="Arial Narrow" panose="020B0604020202020204" pitchFamily="34" charset="0"/>
              </a:rPr>
              <a:t>Industry Classification</a:t>
            </a:r>
          </a:p>
          <a:p>
            <a:pPr marL="285750" indent="-285750">
              <a:buClr>
                <a:schemeClr val="accent6"/>
              </a:buClr>
              <a:buSzPct val="100000"/>
              <a:buFont typeface="Arial" panose="020B0604020202020204" pitchFamily="34" charset="0"/>
              <a:buChar char="•"/>
              <a:defRPr/>
            </a:pPr>
            <a:r>
              <a:rPr lang="en-US" altLang="en-US" dirty="0">
                <a:effectLst>
                  <a:outerShdw blurRad="38100" dist="38100" dir="2700000" sx="1000" sy="1000" algn="tl">
                    <a:srgbClr val="000000">
                      <a:alpha val="43137"/>
                    </a:srgbClr>
                  </a:outerShdw>
                </a:effectLst>
                <a:cs typeface="Arial Narrow" panose="020B0604020202020204" pitchFamily="34" charset="0"/>
              </a:rPr>
              <a:t>Consulting Engineers</a:t>
            </a:r>
          </a:p>
          <a:p>
            <a:pPr marL="285750" indent="-285750">
              <a:buClr>
                <a:schemeClr val="accent6"/>
              </a:buClr>
              <a:buSzPct val="100000"/>
              <a:buFont typeface="Arial" panose="020B0604020202020204" pitchFamily="34" charset="0"/>
              <a:buChar char="•"/>
              <a:defRPr/>
            </a:pPr>
            <a:r>
              <a:rPr lang="en-US" altLang="en-US" dirty="0">
                <a:effectLst>
                  <a:outerShdw blurRad="38100" dist="38100" dir="2700000" sx="1000" sy="1000" algn="tl">
                    <a:srgbClr val="000000">
                      <a:alpha val="43137"/>
                    </a:srgbClr>
                  </a:outerShdw>
                </a:effectLst>
                <a:cs typeface="Arial Narrow" panose="020B0604020202020204" pitchFamily="34" charset="0"/>
              </a:rPr>
              <a:t>Contractors </a:t>
            </a:r>
          </a:p>
          <a:p>
            <a:pPr marL="285750" indent="-285750">
              <a:buClr>
                <a:schemeClr val="accent6"/>
              </a:buClr>
              <a:buSzPct val="100000"/>
              <a:buFont typeface="Arial" panose="020B0604020202020204" pitchFamily="34" charset="0"/>
              <a:buChar char="•"/>
              <a:defRPr/>
            </a:pPr>
            <a:r>
              <a:rPr lang="en-US" altLang="en-US" dirty="0">
                <a:effectLst>
                  <a:outerShdw blurRad="38100" dist="38100" dir="2700000" sx="1000" sy="1000" algn="tl">
                    <a:srgbClr val="000000">
                      <a:alpha val="43137"/>
                    </a:srgbClr>
                  </a:outerShdw>
                </a:effectLst>
                <a:cs typeface="Arial Narrow" panose="020B0604020202020204" pitchFamily="34" charset="0"/>
              </a:rPr>
              <a:t>Manufacturers</a:t>
            </a:r>
          </a:p>
          <a:p>
            <a:pPr marL="285750" indent="-285750">
              <a:buClr>
                <a:schemeClr val="accent6"/>
              </a:buClr>
              <a:buSzPct val="100000"/>
              <a:buFont typeface="Arial" panose="020B0604020202020204" pitchFamily="34" charset="0"/>
              <a:buChar char="•"/>
              <a:defRPr/>
            </a:pPr>
            <a:r>
              <a:rPr lang="en-US" altLang="en-US" dirty="0">
                <a:effectLst>
                  <a:outerShdw blurRad="38100" dist="38100" dir="2700000" sx="1000" sy="1000" algn="tl">
                    <a:srgbClr val="000000">
                      <a:alpha val="43137"/>
                    </a:srgbClr>
                  </a:outerShdw>
                </a:effectLst>
                <a:cs typeface="Arial Narrow" panose="020B0604020202020204" pitchFamily="34" charset="0"/>
              </a:rPr>
              <a:t>Manufacturing Representatives</a:t>
            </a:r>
          </a:p>
          <a:p>
            <a:pPr marL="285750" indent="-285750">
              <a:buClr>
                <a:schemeClr val="accent6"/>
              </a:buClr>
              <a:buSzPct val="100000"/>
              <a:buFont typeface="Arial" panose="020B0604020202020204" pitchFamily="34" charset="0"/>
              <a:buChar char="•"/>
              <a:defRPr/>
            </a:pPr>
            <a:r>
              <a:rPr lang="en-US" altLang="en-US" dirty="0">
                <a:effectLst>
                  <a:outerShdw blurRad="38100" dist="38100" dir="2700000" sx="1000" sy="1000" algn="tl">
                    <a:srgbClr val="000000">
                      <a:alpha val="43137"/>
                    </a:srgbClr>
                  </a:outerShdw>
                </a:effectLst>
                <a:cs typeface="Arial Narrow" panose="020B0604020202020204" pitchFamily="34" charset="0"/>
              </a:rPr>
              <a:t>Government, Health &amp; Education</a:t>
            </a:r>
          </a:p>
          <a:p>
            <a:pPr marL="285750" indent="-285750">
              <a:buClr>
                <a:schemeClr val="accent6"/>
              </a:buClr>
              <a:buSzPct val="100000"/>
              <a:buFont typeface="Arial" panose="020B0604020202020204" pitchFamily="34" charset="0"/>
              <a:buChar char="•"/>
              <a:defRPr/>
            </a:pPr>
            <a:r>
              <a:rPr lang="en-US" altLang="en-US" dirty="0">
                <a:effectLst>
                  <a:outerShdw blurRad="38100" dist="38100" dir="2700000" sx="1000" sy="1000" algn="tl">
                    <a:srgbClr val="000000">
                      <a:alpha val="43137"/>
                    </a:srgbClr>
                  </a:outerShdw>
                </a:effectLst>
                <a:cs typeface="Arial Narrow" panose="020B0604020202020204" pitchFamily="34" charset="0"/>
              </a:rPr>
              <a:t>Design Build</a:t>
            </a:r>
          </a:p>
          <a:p>
            <a:pPr marL="285750" indent="-285750">
              <a:buClr>
                <a:schemeClr val="accent6"/>
              </a:buClr>
              <a:buSzPct val="100000"/>
              <a:buFont typeface="Arial" panose="020B0604020202020204" pitchFamily="34" charset="0"/>
              <a:buChar char="•"/>
              <a:defRPr/>
            </a:pPr>
            <a:r>
              <a:rPr lang="en-US" altLang="en-US" dirty="0">
                <a:effectLst>
                  <a:outerShdw blurRad="38100" dist="38100" dir="2700000" sx="1000" sy="1000" algn="tl">
                    <a:srgbClr val="000000">
                      <a:alpha val="43137"/>
                    </a:srgbClr>
                  </a:outerShdw>
                </a:effectLst>
                <a:cs typeface="Arial Narrow" panose="020B0604020202020204" pitchFamily="34" charset="0"/>
              </a:rPr>
              <a:t>Architects</a:t>
            </a:r>
            <a:endParaRPr lang="en-US" dirty="0">
              <a:cs typeface="Arial Narrow" panose="020B0604020202020204" pitchFamily="34" charset="0"/>
            </a:endParaRPr>
          </a:p>
        </p:txBody>
      </p:sp>
      <p:pic>
        <p:nvPicPr>
          <p:cNvPr id="4" name="Picture 3" descr="Background pattern&#10;&#10;Description automatically generated with low confidence">
            <a:extLst>
              <a:ext uri="{FF2B5EF4-FFF2-40B4-BE49-F238E27FC236}">
                <a16:creationId xmlns:a16="http://schemas.microsoft.com/office/drawing/2014/main" id="{14918C1C-CA94-C8F6-2C0D-7F58E3E676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5594" y="1586553"/>
            <a:ext cx="5222144" cy="3157574"/>
          </a:xfrm>
          <a:prstGeom prst="rect">
            <a:avLst/>
          </a:prstGeom>
          <a:effectLst>
            <a:outerShdw blurRad="50800" dist="38100" dir="13500000" algn="br" rotWithShape="0">
              <a:prstClr val="black">
                <a:alpha val="40000"/>
              </a:prstClr>
            </a:outerShdw>
          </a:effectLst>
        </p:spPr>
      </p:pic>
      <p:sp>
        <p:nvSpPr>
          <p:cNvPr id="12" name="TextBox 11">
            <a:extLst>
              <a:ext uri="{FF2B5EF4-FFF2-40B4-BE49-F238E27FC236}">
                <a16:creationId xmlns:a16="http://schemas.microsoft.com/office/drawing/2014/main" id="{10B1EE72-090D-8DB1-29A1-A893220268DD}"/>
              </a:ext>
            </a:extLst>
          </p:cNvPr>
          <p:cNvSpPr txBox="1"/>
          <p:nvPr/>
        </p:nvSpPr>
        <p:spPr>
          <a:xfrm>
            <a:off x="9455839" y="1937247"/>
            <a:ext cx="2523067" cy="2554545"/>
          </a:xfrm>
          <a:prstGeom prst="rect">
            <a:avLst/>
          </a:prstGeom>
          <a:noFill/>
        </p:spPr>
        <p:txBody>
          <a:bodyPr wrap="square" rtlCol="0">
            <a:spAutoFit/>
          </a:bodyPr>
          <a:lstStyle/>
          <a:p>
            <a:pPr algn="ctr">
              <a:buClr>
                <a:srgbClr val="00B0F0"/>
              </a:buClr>
              <a:buSzPct val="100000"/>
              <a:defRPr/>
            </a:pPr>
            <a: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t>199 Chapters</a:t>
            </a:r>
            <a:b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br>
            <a:endPar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endParaRPr>
          </a:p>
          <a:p>
            <a:pPr algn="ctr">
              <a:buClr>
                <a:srgbClr val="00B0F0"/>
              </a:buClr>
              <a:buSzPct val="100000"/>
              <a:defRPr/>
            </a:pPr>
            <a: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t>15 Regions</a:t>
            </a:r>
          </a:p>
          <a:p>
            <a:pPr algn="ctr">
              <a:buClr>
                <a:srgbClr val="00B0F0"/>
              </a:buClr>
              <a:buSzPct val="100000"/>
              <a:defRPr/>
            </a:pPr>
            <a:endPar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endParaRPr>
          </a:p>
          <a:p>
            <a:pPr algn="ctr">
              <a:buClr>
                <a:srgbClr val="00B0F0"/>
              </a:buClr>
              <a:buSzPct val="100000"/>
              <a:defRPr/>
            </a:pPr>
            <a: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t>5,500+</a:t>
            </a:r>
          </a:p>
          <a:p>
            <a:pPr algn="ctr">
              <a:buClr>
                <a:srgbClr val="00B0F0"/>
              </a:buClr>
              <a:buSzPct val="100000"/>
              <a:defRPr/>
            </a:pPr>
            <a: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t>Student Members</a:t>
            </a:r>
            <a:b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br>
            <a:endPar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endParaRPr>
          </a:p>
          <a:p>
            <a:pPr algn="ctr">
              <a:buClr>
                <a:srgbClr val="00B0F0"/>
              </a:buClr>
              <a:buSzPct val="100000"/>
              <a:defRPr/>
            </a:pPr>
            <a: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t>400+ </a:t>
            </a:r>
            <a:b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br>
            <a: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t>Student </a:t>
            </a:r>
          </a:p>
          <a:p>
            <a:pPr algn="ctr">
              <a:buClr>
                <a:srgbClr val="00B0F0"/>
              </a:buClr>
              <a:buSzPct val="100000"/>
              <a:defRPr/>
            </a:pPr>
            <a:r>
              <a:rPr lang="en-US" altLang="en-US" sz="1600" b="1" dirty="0">
                <a:solidFill>
                  <a:schemeClr val="bg1"/>
                </a:solidFill>
                <a:effectLst>
                  <a:outerShdw blurRad="38100" dist="38100" dir="2700000" algn="tl">
                    <a:srgbClr val="000000">
                      <a:alpha val="43137"/>
                    </a:srgbClr>
                  </a:outerShdw>
                </a:effectLst>
                <a:cs typeface="Arial Narrow" panose="020B0604020202020204" pitchFamily="34" charset="0"/>
              </a:rPr>
              <a:t>Branches</a:t>
            </a:r>
          </a:p>
        </p:txBody>
      </p:sp>
      <p:sp>
        <p:nvSpPr>
          <p:cNvPr id="7" name="TextBox 6">
            <a:extLst>
              <a:ext uri="{FF2B5EF4-FFF2-40B4-BE49-F238E27FC236}">
                <a16:creationId xmlns:a16="http://schemas.microsoft.com/office/drawing/2014/main" id="{151B566E-2038-90EA-1B87-3CA49C3D3C1E}"/>
              </a:ext>
            </a:extLst>
          </p:cNvPr>
          <p:cNvSpPr txBox="1"/>
          <p:nvPr/>
        </p:nvSpPr>
        <p:spPr>
          <a:xfrm>
            <a:off x="6837793" y="1928747"/>
            <a:ext cx="1496590" cy="1200329"/>
          </a:xfrm>
          <a:prstGeom prst="rect">
            <a:avLst/>
          </a:prstGeom>
          <a:noFill/>
        </p:spPr>
        <p:txBody>
          <a:bodyPr wrap="square" rtlCol="0">
            <a:spAutoFit/>
          </a:bodyPr>
          <a:lstStyle/>
          <a:p>
            <a:pPr algn="ctr"/>
            <a:r>
              <a:rPr lang="en-US" b="1" dirty="0">
                <a:solidFill>
                  <a:schemeClr val="bg1"/>
                </a:solidFill>
                <a:effectLst>
                  <a:outerShdw blurRad="38100" dist="38100" dir="2700000" algn="tl">
                    <a:srgbClr val="000000">
                      <a:alpha val="43137"/>
                    </a:srgbClr>
                  </a:outerShdw>
                </a:effectLst>
                <a:cs typeface="Arial Narrow" panose="020B0604020202020204" pitchFamily="34" charset="0"/>
              </a:rPr>
              <a:t>Founded </a:t>
            </a:r>
            <a:br>
              <a:rPr lang="en-US" b="1" dirty="0">
                <a:solidFill>
                  <a:schemeClr val="bg1"/>
                </a:solidFill>
                <a:effectLst>
                  <a:outerShdw blurRad="38100" dist="38100" dir="2700000" algn="tl">
                    <a:srgbClr val="000000">
                      <a:alpha val="43137"/>
                    </a:srgbClr>
                  </a:outerShdw>
                </a:effectLst>
                <a:cs typeface="Arial Narrow" panose="020B0604020202020204" pitchFamily="34" charset="0"/>
              </a:rPr>
            </a:br>
            <a:r>
              <a:rPr lang="en-US" b="1" dirty="0">
                <a:solidFill>
                  <a:schemeClr val="bg1"/>
                </a:solidFill>
                <a:effectLst>
                  <a:outerShdw blurRad="38100" dist="38100" dir="2700000" algn="tl">
                    <a:srgbClr val="000000">
                      <a:alpha val="43137"/>
                    </a:srgbClr>
                  </a:outerShdw>
                </a:effectLst>
                <a:cs typeface="Arial Narrow" panose="020B0604020202020204" pitchFamily="34" charset="0"/>
              </a:rPr>
              <a:t>in </a:t>
            </a:r>
            <a:br>
              <a:rPr lang="en-US" b="1" dirty="0">
                <a:solidFill>
                  <a:schemeClr val="bg1"/>
                </a:solidFill>
                <a:effectLst>
                  <a:outerShdw blurRad="38100" dist="38100" dir="2700000" algn="tl">
                    <a:srgbClr val="000000">
                      <a:alpha val="43137"/>
                    </a:srgbClr>
                  </a:outerShdw>
                </a:effectLst>
                <a:cs typeface="Arial Narrow" panose="020B0604020202020204" pitchFamily="34" charset="0"/>
              </a:rPr>
            </a:br>
            <a:r>
              <a:rPr lang="en-US" b="1" dirty="0">
                <a:solidFill>
                  <a:schemeClr val="bg1"/>
                </a:solidFill>
                <a:effectLst>
                  <a:outerShdw blurRad="38100" dist="38100" dir="2700000" algn="tl">
                    <a:srgbClr val="000000">
                      <a:alpha val="43137"/>
                    </a:srgbClr>
                  </a:outerShdw>
                </a:effectLst>
                <a:cs typeface="Arial Narrow" panose="020B0604020202020204" pitchFamily="34" charset="0"/>
              </a:rPr>
              <a:t>1894</a:t>
            </a:r>
          </a:p>
          <a:p>
            <a:endParaRPr lang="en-US" b="1" dirty="0">
              <a:solidFill>
                <a:schemeClr val="bg1"/>
              </a:solidFill>
              <a:latin typeface="Arial Narrow" panose="020B0604020202020204" pitchFamily="34" charset="0"/>
              <a:cs typeface="Arial Narrow" panose="020B0604020202020204" pitchFamily="34" charset="0"/>
            </a:endParaRPr>
          </a:p>
        </p:txBody>
      </p:sp>
      <p:sp>
        <p:nvSpPr>
          <p:cNvPr id="11" name="TextBox 10">
            <a:extLst>
              <a:ext uri="{FF2B5EF4-FFF2-40B4-BE49-F238E27FC236}">
                <a16:creationId xmlns:a16="http://schemas.microsoft.com/office/drawing/2014/main" id="{6CB3DC31-F3C2-64AA-FAEA-AAC04A43C3B5}"/>
              </a:ext>
            </a:extLst>
          </p:cNvPr>
          <p:cNvSpPr txBox="1"/>
          <p:nvPr/>
        </p:nvSpPr>
        <p:spPr>
          <a:xfrm>
            <a:off x="6979533" y="3106797"/>
            <a:ext cx="1388051" cy="1384995"/>
          </a:xfrm>
          <a:prstGeom prst="rect">
            <a:avLst/>
          </a:prstGeom>
          <a:noFill/>
        </p:spPr>
        <p:txBody>
          <a:bodyPr wrap="square" rtlCol="0">
            <a:spAutoFit/>
          </a:bodyPr>
          <a:lstStyle/>
          <a:p>
            <a:pPr marL="0" lvl="3" algn="ctr">
              <a:buClr>
                <a:srgbClr val="00B0F0"/>
              </a:buClr>
              <a:buSzPct val="100000"/>
              <a:defRPr/>
            </a:pPr>
            <a:r>
              <a:rPr lang="en-US" b="1" dirty="0">
                <a:solidFill>
                  <a:schemeClr val="bg1"/>
                </a:solidFill>
                <a:effectLst>
                  <a:outerShdw blurRad="38100" dist="38100" dir="2700000" algn="tl">
                    <a:srgbClr val="000000">
                      <a:alpha val="43137"/>
                    </a:srgbClr>
                  </a:outerShdw>
                </a:effectLst>
                <a:cs typeface="Arial Narrow" panose="020B0604020202020204" pitchFamily="34" charset="0"/>
              </a:rPr>
              <a:t>51,000+ </a:t>
            </a:r>
            <a:br>
              <a:rPr lang="en-US" sz="1400" b="1" dirty="0">
                <a:solidFill>
                  <a:schemeClr val="bg1"/>
                </a:solidFill>
                <a:effectLst>
                  <a:outerShdw blurRad="38100" dist="38100" dir="2700000" algn="tl">
                    <a:srgbClr val="000000">
                      <a:alpha val="43137"/>
                    </a:srgbClr>
                  </a:outerShdw>
                </a:effectLst>
                <a:cs typeface="Arial Narrow" panose="020B0604020202020204" pitchFamily="34" charset="0"/>
              </a:rPr>
            </a:br>
            <a:r>
              <a:rPr lang="en-US" sz="1600" b="1" dirty="0">
                <a:solidFill>
                  <a:schemeClr val="bg1"/>
                </a:solidFill>
                <a:effectLst>
                  <a:outerShdw blurRad="38100" dist="38100" dir="2700000" algn="tl">
                    <a:srgbClr val="000000">
                      <a:alpha val="43137"/>
                    </a:srgbClr>
                  </a:outerShdw>
                </a:effectLst>
                <a:cs typeface="Arial Narrow" panose="020B0604020202020204" pitchFamily="34" charset="0"/>
              </a:rPr>
              <a:t>Members</a:t>
            </a:r>
            <a:br>
              <a:rPr lang="en-US" sz="1400" b="1" dirty="0">
                <a:solidFill>
                  <a:schemeClr val="bg1"/>
                </a:solidFill>
                <a:effectLst>
                  <a:outerShdw blurRad="38100" dist="38100" dir="2700000" algn="tl">
                    <a:srgbClr val="000000">
                      <a:alpha val="43137"/>
                    </a:srgbClr>
                  </a:outerShdw>
                </a:effectLst>
                <a:cs typeface="Arial Narrow" panose="020B0604020202020204" pitchFamily="34" charset="0"/>
              </a:rPr>
            </a:br>
            <a:br>
              <a:rPr lang="en-US" sz="1400" b="1" dirty="0">
                <a:solidFill>
                  <a:schemeClr val="bg1"/>
                </a:solidFill>
                <a:effectLst>
                  <a:outerShdw blurRad="38100" dist="38100" dir="2700000" algn="tl">
                    <a:srgbClr val="000000">
                      <a:alpha val="43137"/>
                    </a:srgbClr>
                  </a:outerShdw>
                </a:effectLst>
                <a:cs typeface="Arial Narrow" panose="020B0604020202020204" pitchFamily="34" charset="0"/>
              </a:rPr>
            </a:br>
            <a:r>
              <a:rPr lang="en-US" sz="1400" b="1" dirty="0">
                <a:solidFill>
                  <a:schemeClr val="bg1"/>
                </a:solidFill>
                <a:effectLst>
                  <a:outerShdw blurRad="38100" dist="38100" dir="2700000" algn="tl">
                    <a:srgbClr val="000000">
                      <a:alpha val="43137"/>
                    </a:srgbClr>
                  </a:outerShdw>
                </a:effectLst>
                <a:cs typeface="Arial Narrow" panose="020B0604020202020204" pitchFamily="34" charset="0"/>
              </a:rPr>
              <a:t> </a:t>
            </a:r>
            <a:r>
              <a:rPr lang="en-US" b="1" dirty="0">
                <a:solidFill>
                  <a:schemeClr val="bg1"/>
                </a:solidFill>
                <a:effectLst>
                  <a:outerShdw blurRad="38100" dist="38100" dir="2700000" algn="tl">
                    <a:srgbClr val="000000">
                      <a:alpha val="43137"/>
                    </a:srgbClr>
                  </a:outerShdw>
                </a:effectLst>
                <a:cs typeface="Arial Narrow" panose="020B0604020202020204" pitchFamily="34" charset="0"/>
              </a:rPr>
              <a:t>130+ Countries</a:t>
            </a:r>
          </a:p>
        </p:txBody>
      </p:sp>
      <p:sp>
        <p:nvSpPr>
          <p:cNvPr id="5" name="AutoShape 6" descr="Global Stock Photos, Royalty Free Global Images | Depositphotos">
            <a:extLst>
              <a:ext uri="{FF2B5EF4-FFF2-40B4-BE49-F238E27FC236}">
                <a16:creationId xmlns:a16="http://schemas.microsoft.com/office/drawing/2014/main" id="{C50E7065-8B1D-190B-C95E-C45FA298AC1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4" name="Picture 20" descr="Globe Earth PNG Images, Globe Clipart Free Download - Free Transparent PNG  Logos">
            <a:extLst>
              <a:ext uri="{FF2B5EF4-FFF2-40B4-BE49-F238E27FC236}">
                <a16:creationId xmlns:a16="http://schemas.microsoft.com/office/drawing/2014/main" id="{5B13CEFA-E830-A5C7-104B-E45A00389D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81523" y="2523578"/>
            <a:ext cx="1147362" cy="121099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C09782DD-2CE0-F438-DADB-A547EA4F0CFE}"/>
              </a:ext>
            </a:extLst>
          </p:cNvPr>
          <p:cNvPicPr>
            <a:picLocks noChangeAspect="1"/>
          </p:cNvPicPr>
          <p:nvPr/>
        </p:nvPicPr>
        <p:blipFill>
          <a:blip r:embed="rId5"/>
          <a:stretch>
            <a:fillRect/>
          </a:stretch>
        </p:blipFill>
        <p:spPr>
          <a:xfrm>
            <a:off x="7496381" y="5440709"/>
            <a:ext cx="3098516" cy="1106614"/>
          </a:xfrm>
          <a:prstGeom prst="rect">
            <a:avLst/>
          </a:prstGeom>
        </p:spPr>
      </p:pic>
    </p:spTree>
    <p:extLst>
      <p:ext uri="{BB962C8B-B14F-4D97-AF65-F5344CB8AC3E}">
        <p14:creationId xmlns:p14="http://schemas.microsoft.com/office/powerpoint/2010/main" val="3969991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93"/>
          <p:cNvPicPr preferRelativeResize="0"/>
          <p:nvPr/>
        </p:nvPicPr>
        <p:blipFill>
          <a:blip r:embed="rId3">
            <a:alphaModFix amt="51000"/>
          </a:blip>
          <a:stretch>
            <a:fillRect/>
          </a:stretch>
        </p:blipFill>
        <p:spPr>
          <a:xfrm>
            <a:off x="0" y="0"/>
            <a:ext cx="12245788" cy="6857999"/>
          </a:xfrm>
          <a:prstGeom prst="rect">
            <a:avLst/>
          </a:prstGeom>
          <a:noFill/>
          <a:ln>
            <a:noFill/>
          </a:ln>
        </p:spPr>
      </p:pic>
      <p:sp>
        <p:nvSpPr>
          <p:cNvPr id="624" name="Google Shape;624;p93"/>
          <p:cNvSpPr/>
          <p:nvPr/>
        </p:nvSpPr>
        <p:spPr>
          <a:xfrm>
            <a:off x="7246425" y="2714625"/>
            <a:ext cx="3076800" cy="1954700"/>
          </a:xfrm>
          <a:prstGeom prst="roundRect">
            <a:avLst>
              <a:gd name="adj" fmla="val 16667"/>
            </a:avLst>
          </a:prstGeom>
          <a:noFill/>
          <a:ln>
            <a:noFill/>
          </a:ln>
        </p:spPr>
        <p:txBody>
          <a:bodyPr spcFirstLastPara="1" wrap="square" lIns="91425" tIns="91425" rIns="91425" bIns="91425" anchor="t" anchorCtr="0">
            <a:noAutofit/>
          </a:bodyPr>
          <a:lstStyle/>
          <a:p>
            <a:pPr>
              <a:buClr>
                <a:srgbClr val="000000"/>
              </a:buClr>
              <a:defRPr/>
            </a:pPr>
            <a:r>
              <a:rPr lang="en-GB" sz="1400" kern="0" dirty="0">
                <a:solidFill>
                  <a:srgbClr val="FFFFFF"/>
                </a:solidFill>
                <a:latin typeface="Roboto Light"/>
                <a:ea typeface="Roboto Light"/>
                <a:cs typeface="Roboto Light"/>
                <a:sym typeface="Roboto Light"/>
              </a:rPr>
              <a:t>In 2015, the Paris Agreement </a:t>
            </a:r>
            <a:endParaRPr sz="1400" kern="0" dirty="0">
              <a:solidFill>
                <a:srgbClr val="FFFFFF"/>
              </a:solidFill>
              <a:latin typeface="Roboto Light"/>
              <a:ea typeface="Roboto Light"/>
              <a:cs typeface="Roboto Light"/>
              <a:sym typeface="Roboto Light"/>
            </a:endParaRPr>
          </a:p>
          <a:p>
            <a:pPr>
              <a:buClr>
                <a:srgbClr val="000000"/>
              </a:buClr>
              <a:defRPr/>
            </a:pPr>
            <a:r>
              <a:rPr lang="en-GB" sz="1400" kern="0" dirty="0">
                <a:solidFill>
                  <a:srgbClr val="FFFFFF"/>
                </a:solidFill>
                <a:latin typeface="Roboto Light"/>
                <a:ea typeface="Roboto Light"/>
                <a:cs typeface="Roboto Light"/>
                <a:sym typeface="Roboto Light"/>
              </a:rPr>
              <a:t>was adopted to limit the global temperature rise maximum at 2°C with a strong recommendation to retain it at 1.5°C.</a:t>
            </a:r>
            <a:endParaRPr sz="1400" kern="0" dirty="0">
              <a:solidFill>
                <a:srgbClr val="FFFFFF"/>
              </a:solidFill>
              <a:latin typeface="Roboto Light"/>
              <a:ea typeface="Roboto Light"/>
              <a:cs typeface="Roboto Light"/>
              <a:sym typeface="Roboto Light"/>
            </a:endParaRPr>
          </a:p>
          <a:p>
            <a:pPr>
              <a:buClr>
                <a:srgbClr val="000000"/>
              </a:buClr>
              <a:defRPr/>
            </a:pPr>
            <a:endParaRPr sz="1400" kern="0" dirty="0">
              <a:solidFill>
                <a:srgbClr val="FFFFFF"/>
              </a:solidFill>
              <a:latin typeface="Roboto Light"/>
              <a:ea typeface="Roboto Light"/>
              <a:cs typeface="Roboto Light"/>
              <a:sym typeface="Roboto Light"/>
            </a:endParaRPr>
          </a:p>
        </p:txBody>
      </p:sp>
      <p:cxnSp>
        <p:nvCxnSpPr>
          <p:cNvPr id="625" name="Google Shape;625;p93"/>
          <p:cNvCxnSpPr/>
          <p:nvPr/>
        </p:nvCxnSpPr>
        <p:spPr>
          <a:xfrm rot="10800000">
            <a:off x="2261025" y="3244663"/>
            <a:ext cx="2865600" cy="0"/>
          </a:xfrm>
          <a:prstGeom prst="straightConnector1">
            <a:avLst/>
          </a:prstGeom>
          <a:noFill/>
          <a:ln w="28575" cap="flat" cmpd="sng">
            <a:solidFill>
              <a:srgbClr val="FFFFFF"/>
            </a:solidFill>
            <a:prstDash val="dot"/>
            <a:round/>
            <a:headEnd type="none" w="med" len="med"/>
            <a:tailEnd type="none" w="med" len="med"/>
          </a:ln>
        </p:spPr>
      </p:cxnSp>
      <p:sp>
        <p:nvSpPr>
          <p:cNvPr id="626" name="Google Shape;626;p93"/>
          <p:cNvSpPr/>
          <p:nvPr/>
        </p:nvSpPr>
        <p:spPr>
          <a:xfrm>
            <a:off x="2141625" y="2695363"/>
            <a:ext cx="2578500" cy="625500"/>
          </a:xfrm>
          <a:prstGeom prst="roundRect">
            <a:avLst>
              <a:gd name="adj" fmla="val 16667"/>
            </a:avLst>
          </a:prstGeom>
          <a:noFill/>
          <a:ln>
            <a:noFill/>
          </a:ln>
        </p:spPr>
        <p:txBody>
          <a:bodyPr spcFirstLastPara="1" wrap="square" lIns="91425" tIns="91425" rIns="91425" bIns="91425" anchor="b" anchorCtr="0">
            <a:noAutofit/>
          </a:bodyPr>
          <a:lstStyle/>
          <a:p>
            <a:pPr>
              <a:buClr>
                <a:srgbClr val="000000"/>
              </a:buClr>
              <a:defRPr/>
            </a:pPr>
            <a:r>
              <a:rPr lang="en-GB" sz="1400" kern="0" dirty="0">
                <a:solidFill>
                  <a:srgbClr val="FFFFFF"/>
                </a:solidFill>
                <a:latin typeface="Roboto Light"/>
                <a:ea typeface="Roboto Light"/>
                <a:cs typeface="Roboto Light"/>
                <a:sym typeface="Roboto Light"/>
              </a:rPr>
              <a:t>2015 UN Paris Agreement</a:t>
            </a:r>
            <a:endParaRPr sz="1400" kern="0" dirty="0">
              <a:solidFill>
                <a:srgbClr val="FFFFFF"/>
              </a:solidFill>
              <a:latin typeface="Roboto Light"/>
              <a:ea typeface="Roboto Light"/>
              <a:cs typeface="Roboto Light"/>
              <a:sym typeface="Roboto Light"/>
            </a:endParaRPr>
          </a:p>
          <a:p>
            <a:pPr>
              <a:buClr>
                <a:srgbClr val="000000"/>
              </a:buClr>
              <a:defRPr/>
            </a:pPr>
            <a:r>
              <a:rPr lang="en-GB" sz="1400" kern="0" dirty="0">
                <a:solidFill>
                  <a:srgbClr val="FF0000"/>
                </a:solidFill>
                <a:latin typeface="Roboto Medium"/>
                <a:ea typeface="Roboto Medium"/>
                <a:cs typeface="Roboto Medium"/>
                <a:sym typeface="Roboto Medium"/>
              </a:rPr>
              <a:t>2°C</a:t>
            </a:r>
            <a:r>
              <a:rPr lang="en-GB" sz="1400" kern="0" dirty="0">
                <a:solidFill>
                  <a:srgbClr val="FF0000"/>
                </a:solidFill>
                <a:latin typeface="Roboto Light"/>
                <a:ea typeface="Roboto Light"/>
                <a:cs typeface="Roboto Light"/>
                <a:sym typeface="Roboto Light"/>
              </a:rPr>
              <a:t> </a:t>
            </a:r>
            <a:r>
              <a:rPr lang="en-GB" sz="1400" kern="0" dirty="0">
                <a:solidFill>
                  <a:srgbClr val="FFFFFF"/>
                </a:solidFill>
                <a:latin typeface="Roboto Light"/>
                <a:ea typeface="Roboto Light"/>
                <a:cs typeface="Roboto Light"/>
                <a:sym typeface="Roboto Light"/>
              </a:rPr>
              <a:t>to 1.5°C</a:t>
            </a:r>
            <a:endParaRPr sz="1400" kern="0" dirty="0">
              <a:solidFill>
                <a:srgbClr val="FFFFFF"/>
              </a:solidFill>
              <a:latin typeface="Roboto Light"/>
              <a:ea typeface="Roboto Light"/>
              <a:cs typeface="Roboto Light"/>
              <a:sym typeface="Roboto Light"/>
            </a:endParaRPr>
          </a:p>
        </p:txBody>
      </p:sp>
      <p:cxnSp>
        <p:nvCxnSpPr>
          <p:cNvPr id="627" name="Google Shape;627;p93"/>
          <p:cNvCxnSpPr/>
          <p:nvPr/>
        </p:nvCxnSpPr>
        <p:spPr>
          <a:xfrm rot="10800000">
            <a:off x="2261025" y="3947463"/>
            <a:ext cx="2865600" cy="0"/>
          </a:xfrm>
          <a:prstGeom prst="straightConnector1">
            <a:avLst/>
          </a:prstGeom>
          <a:noFill/>
          <a:ln w="28575" cap="flat" cmpd="sng">
            <a:solidFill>
              <a:srgbClr val="FF0000"/>
            </a:solidFill>
            <a:prstDash val="dot"/>
            <a:round/>
            <a:headEnd type="none" w="med" len="med"/>
            <a:tailEnd type="none" w="med" len="med"/>
          </a:ln>
        </p:spPr>
      </p:cxnSp>
      <p:sp>
        <p:nvSpPr>
          <p:cNvPr id="628" name="Google Shape;628;p93"/>
          <p:cNvSpPr/>
          <p:nvPr/>
        </p:nvSpPr>
        <p:spPr>
          <a:xfrm>
            <a:off x="2141625" y="3398163"/>
            <a:ext cx="3076800" cy="625500"/>
          </a:xfrm>
          <a:prstGeom prst="roundRect">
            <a:avLst>
              <a:gd name="adj" fmla="val 16667"/>
            </a:avLst>
          </a:prstGeom>
          <a:noFill/>
          <a:ln>
            <a:noFill/>
          </a:ln>
        </p:spPr>
        <p:txBody>
          <a:bodyPr spcFirstLastPara="1" wrap="square" lIns="91425" tIns="91425" rIns="91425" bIns="91425" anchor="b" anchorCtr="0">
            <a:noAutofit/>
          </a:bodyPr>
          <a:lstStyle/>
          <a:p>
            <a:pPr>
              <a:buClr>
                <a:srgbClr val="000000"/>
              </a:buClr>
              <a:defRPr/>
            </a:pPr>
            <a:r>
              <a:rPr lang="en-GB" sz="1400" kern="0" dirty="0">
                <a:solidFill>
                  <a:srgbClr val="FFFFFF"/>
                </a:solidFill>
                <a:latin typeface="Roboto Light"/>
                <a:ea typeface="Roboto Light"/>
                <a:cs typeface="Roboto Light"/>
                <a:sym typeface="Roboto Light"/>
              </a:rPr>
              <a:t>2018 UN IPCC Recommendation</a:t>
            </a:r>
            <a:endParaRPr sz="1400" kern="0" dirty="0">
              <a:solidFill>
                <a:srgbClr val="FFFFFF"/>
              </a:solidFill>
              <a:latin typeface="Roboto Light"/>
              <a:ea typeface="Roboto Light"/>
              <a:cs typeface="Roboto Light"/>
              <a:sym typeface="Roboto Light"/>
            </a:endParaRPr>
          </a:p>
          <a:p>
            <a:pPr>
              <a:buClr>
                <a:srgbClr val="000000"/>
              </a:buClr>
              <a:defRPr/>
            </a:pPr>
            <a:r>
              <a:rPr lang="en-GB" sz="1400" kern="0" dirty="0">
                <a:solidFill>
                  <a:srgbClr val="FF0000"/>
                </a:solidFill>
                <a:latin typeface="Roboto Medium"/>
                <a:ea typeface="Roboto Medium"/>
                <a:cs typeface="Roboto Medium"/>
                <a:sym typeface="Roboto Medium"/>
              </a:rPr>
              <a:t>1.5°C</a:t>
            </a:r>
            <a:endParaRPr sz="1400" kern="0" dirty="0">
              <a:solidFill>
                <a:srgbClr val="FF0000"/>
              </a:solidFill>
              <a:latin typeface="Roboto Medium"/>
              <a:ea typeface="Roboto Medium"/>
              <a:cs typeface="Roboto Medium"/>
              <a:sym typeface="Roboto Medium"/>
            </a:endParaRPr>
          </a:p>
        </p:txBody>
      </p:sp>
      <p:pic>
        <p:nvPicPr>
          <p:cNvPr id="629" name="Google Shape;629;p93"/>
          <p:cNvPicPr preferRelativeResize="0"/>
          <p:nvPr/>
        </p:nvPicPr>
        <p:blipFill>
          <a:blip r:embed="rId4">
            <a:alphaModFix/>
          </a:blip>
          <a:stretch>
            <a:fillRect/>
          </a:stretch>
        </p:blipFill>
        <p:spPr>
          <a:xfrm>
            <a:off x="4415102" y="2007452"/>
            <a:ext cx="3361801" cy="3361801"/>
          </a:xfrm>
          <a:prstGeom prst="rect">
            <a:avLst/>
          </a:prstGeom>
          <a:noFill/>
          <a:ln>
            <a:noFill/>
          </a:ln>
        </p:spPr>
      </p:pic>
      <p:sp>
        <p:nvSpPr>
          <p:cNvPr id="630" name="Google Shape;630;p93"/>
          <p:cNvSpPr txBox="1">
            <a:spLocks noGrp="1"/>
          </p:cNvSpPr>
          <p:nvPr>
            <p:ph type="title" idx="4294967295"/>
          </p:nvPr>
        </p:nvSpPr>
        <p:spPr>
          <a:xfrm>
            <a:off x="2775227" y="345033"/>
            <a:ext cx="5060700" cy="341700"/>
          </a:xfrm>
          <a:prstGeom prst="rect">
            <a:avLst/>
          </a:prstGeom>
          <a:effectLst>
            <a:outerShdw blurRad="57150" dist="19050" dir="5400000" algn="bl" rotWithShape="0">
              <a:srgbClr val="000000">
                <a:alpha val="50000"/>
              </a:srgbClr>
            </a:outerShdw>
          </a:effectLst>
        </p:spPr>
        <p:txBody>
          <a:bodyPr spcFirstLastPara="1" vert="horz" wrap="square" lIns="91425" tIns="91425" rIns="91425" bIns="91425" rtlCol="0" anchor="t" anchorCtr="0">
            <a:noAutofit/>
          </a:bodyPr>
          <a:lstStyle/>
          <a:p>
            <a:pPr>
              <a:buSzPts val="600"/>
            </a:pPr>
            <a:r>
              <a:rPr lang="en-GB" sz="2400" b="1" dirty="0">
                <a:latin typeface="Roboto"/>
                <a:ea typeface="Roboto"/>
                <a:cs typeface="Roboto"/>
                <a:sym typeface="Roboto"/>
              </a:rPr>
              <a:t>Climate</a:t>
            </a:r>
            <a:r>
              <a:rPr lang="en-GB" sz="2400" dirty="0">
                <a:latin typeface="Roboto Light"/>
                <a:ea typeface="Roboto Light"/>
                <a:cs typeface="Roboto Light"/>
                <a:sym typeface="Roboto Light"/>
              </a:rPr>
              <a:t> is Rapidly Changing</a:t>
            </a:r>
            <a:endParaRPr sz="2400" dirty="0">
              <a:solidFill>
                <a:srgbClr val="FFFFFF"/>
              </a:solidFill>
              <a:latin typeface="Roboto Light"/>
              <a:ea typeface="Roboto Light"/>
              <a:cs typeface="Roboto Light"/>
              <a:sym typeface="Roboto Light"/>
            </a:endParaRPr>
          </a:p>
        </p:txBody>
      </p:sp>
      <p:sp>
        <p:nvSpPr>
          <p:cNvPr id="10" name="Rectangle 9"/>
          <p:cNvSpPr/>
          <p:nvPr/>
        </p:nvSpPr>
        <p:spPr>
          <a:xfrm>
            <a:off x="1524000" y="6304002"/>
            <a:ext cx="4572000" cy="553998"/>
          </a:xfrm>
          <a:prstGeom prst="rect">
            <a:avLst/>
          </a:prstGeom>
        </p:spPr>
        <p:txBody>
          <a:bodyPr>
            <a:spAutoFit/>
          </a:bodyPr>
          <a:lstStyle/>
          <a:p>
            <a:pPr eaLnBrk="0" fontAlgn="base" hangingPunct="0">
              <a:defRPr/>
            </a:pPr>
            <a:r>
              <a:rPr lang="en-GB" sz="1000" dirty="0">
                <a:solidFill>
                  <a:srgbClr val="FFFFFF"/>
                </a:solidFill>
                <a:latin typeface="Arial" charset="0"/>
              </a:rPr>
              <a:t>Information Source:</a:t>
            </a:r>
          </a:p>
          <a:p>
            <a:pPr eaLnBrk="0" fontAlgn="base" hangingPunct="0">
              <a:defRPr/>
            </a:pPr>
            <a:r>
              <a:rPr lang="en-GB" sz="1000" dirty="0">
                <a:solidFill>
                  <a:srgbClr val="FFFFFF"/>
                </a:solidFill>
                <a:latin typeface="Arial" charset="0"/>
              </a:rPr>
              <a:t>United Nations</a:t>
            </a:r>
          </a:p>
          <a:p>
            <a:pPr eaLnBrk="0" fontAlgn="base" hangingPunct="0">
              <a:defRPr/>
            </a:pPr>
            <a:r>
              <a:rPr lang="en-GB" sz="1000" dirty="0">
                <a:solidFill>
                  <a:srgbClr val="FFFFFF"/>
                </a:solidFill>
                <a:latin typeface="Arial" charset="0"/>
              </a:rPr>
              <a:t>IPCC Reports</a:t>
            </a:r>
          </a:p>
        </p:txBody>
      </p:sp>
    </p:spTree>
    <p:extLst>
      <p:ext uri="{BB962C8B-B14F-4D97-AF65-F5344CB8AC3E}">
        <p14:creationId xmlns:p14="http://schemas.microsoft.com/office/powerpoint/2010/main" val="1897448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8D74E-5F21-6F44-E78E-2703334224F9}"/>
              </a:ext>
            </a:extLst>
          </p:cNvPr>
          <p:cNvSpPr>
            <a:spLocks noGrp="1"/>
          </p:cNvSpPr>
          <p:nvPr>
            <p:ph type="title"/>
          </p:nvPr>
        </p:nvSpPr>
        <p:spPr/>
        <p:txBody>
          <a:bodyPr/>
          <a:lstStyle/>
          <a:p>
            <a:r>
              <a:rPr lang="en-US" dirty="0"/>
              <a:t>Why do we care?</a:t>
            </a:r>
          </a:p>
        </p:txBody>
      </p:sp>
      <p:pic>
        <p:nvPicPr>
          <p:cNvPr id="16" name="Picture 15">
            <a:extLst>
              <a:ext uri="{FF2B5EF4-FFF2-40B4-BE49-F238E27FC236}">
                <a16:creationId xmlns:a16="http://schemas.microsoft.com/office/drawing/2014/main" id="{404591DD-8B42-2415-6A8E-C11B5D317F55}"/>
              </a:ext>
            </a:extLst>
          </p:cNvPr>
          <p:cNvPicPr>
            <a:picLocks noChangeAspect="1"/>
          </p:cNvPicPr>
          <p:nvPr/>
        </p:nvPicPr>
        <p:blipFill>
          <a:blip r:embed="rId2"/>
          <a:stretch>
            <a:fillRect/>
          </a:stretch>
        </p:blipFill>
        <p:spPr>
          <a:xfrm>
            <a:off x="9241971" y="1458686"/>
            <a:ext cx="1962424" cy="933580"/>
          </a:xfrm>
          <a:prstGeom prst="rect">
            <a:avLst/>
          </a:prstGeom>
        </p:spPr>
      </p:pic>
      <p:pic>
        <p:nvPicPr>
          <p:cNvPr id="18" name="Picture 17">
            <a:extLst>
              <a:ext uri="{FF2B5EF4-FFF2-40B4-BE49-F238E27FC236}">
                <a16:creationId xmlns:a16="http://schemas.microsoft.com/office/drawing/2014/main" id="{A039B15F-19B8-2790-C1FC-97064B2EFC2B}"/>
              </a:ext>
            </a:extLst>
          </p:cNvPr>
          <p:cNvPicPr>
            <a:picLocks noChangeAspect="1"/>
          </p:cNvPicPr>
          <p:nvPr/>
        </p:nvPicPr>
        <p:blipFill>
          <a:blip r:embed="rId3"/>
          <a:stretch>
            <a:fillRect/>
          </a:stretch>
        </p:blipFill>
        <p:spPr>
          <a:xfrm>
            <a:off x="82923" y="5712218"/>
            <a:ext cx="1162212" cy="876422"/>
          </a:xfrm>
          <a:prstGeom prst="rect">
            <a:avLst/>
          </a:prstGeom>
        </p:spPr>
      </p:pic>
      <p:pic>
        <p:nvPicPr>
          <p:cNvPr id="23" name="Picture 22">
            <a:extLst>
              <a:ext uri="{FF2B5EF4-FFF2-40B4-BE49-F238E27FC236}">
                <a16:creationId xmlns:a16="http://schemas.microsoft.com/office/drawing/2014/main" id="{D7E63801-42CA-E62D-7BE4-7C34B3E6851D}"/>
              </a:ext>
            </a:extLst>
          </p:cNvPr>
          <p:cNvPicPr>
            <a:picLocks noChangeAspect="1"/>
          </p:cNvPicPr>
          <p:nvPr/>
        </p:nvPicPr>
        <p:blipFill>
          <a:blip r:embed="rId4"/>
          <a:stretch>
            <a:fillRect/>
          </a:stretch>
        </p:blipFill>
        <p:spPr>
          <a:xfrm>
            <a:off x="1245134" y="1240741"/>
            <a:ext cx="8073037" cy="5252134"/>
          </a:xfrm>
          <a:prstGeom prst="rect">
            <a:avLst/>
          </a:prstGeom>
        </p:spPr>
      </p:pic>
    </p:spTree>
    <p:extLst>
      <p:ext uri="{BB962C8B-B14F-4D97-AF65-F5344CB8AC3E}">
        <p14:creationId xmlns:p14="http://schemas.microsoft.com/office/powerpoint/2010/main" val="2499917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FA737-B340-AE01-756C-7BD7D7B365C2}"/>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6C4FC43E-A083-A6E5-760D-2998B36260AE}"/>
              </a:ext>
            </a:extLst>
          </p:cNvPr>
          <p:cNvPicPr>
            <a:picLocks noChangeAspect="1"/>
          </p:cNvPicPr>
          <p:nvPr/>
        </p:nvPicPr>
        <p:blipFill>
          <a:blip r:embed="rId3"/>
          <a:stretch>
            <a:fillRect/>
          </a:stretch>
        </p:blipFill>
        <p:spPr>
          <a:xfrm>
            <a:off x="0" y="0"/>
            <a:ext cx="12191999" cy="6492875"/>
          </a:xfrm>
          <a:prstGeom prst="rect">
            <a:avLst/>
          </a:prstGeom>
        </p:spPr>
      </p:pic>
    </p:spTree>
    <p:extLst>
      <p:ext uri="{BB962C8B-B14F-4D97-AF65-F5344CB8AC3E}">
        <p14:creationId xmlns:p14="http://schemas.microsoft.com/office/powerpoint/2010/main" val="3662271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FA737-B340-AE01-756C-7BD7D7B365C2}"/>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D1EC20D7-12C7-5E87-2A7D-959A836AD286}"/>
              </a:ext>
            </a:extLst>
          </p:cNvPr>
          <p:cNvPicPr>
            <a:picLocks noChangeAspect="1"/>
          </p:cNvPicPr>
          <p:nvPr/>
        </p:nvPicPr>
        <p:blipFill>
          <a:blip r:embed="rId3"/>
          <a:stretch>
            <a:fillRect/>
          </a:stretch>
        </p:blipFill>
        <p:spPr>
          <a:xfrm>
            <a:off x="0" y="0"/>
            <a:ext cx="12192000" cy="6492875"/>
          </a:xfrm>
          <a:prstGeom prst="rect">
            <a:avLst/>
          </a:prstGeom>
        </p:spPr>
      </p:pic>
    </p:spTree>
    <p:extLst>
      <p:ext uri="{BB962C8B-B14F-4D97-AF65-F5344CB8AC3E}">
        <p14:creationId xmlns:p14="http://schemas.microsoft.com/office/powerpoint/2010/main" val="3363185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1C63D2-EF26-4718-9BB8-7B2C87DD2F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 y="0"/>
            <a:ext cx="12186648" cy="7120740"/>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F7AC7160-D818-4BEC-944D-D58A46FF67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8573" y="5348359"/>
            <a:ext cx="1021897" cy="706812"/>
          </a:xfrm>
          <a:prstGeom prst="rect">
            <a:avLst/>
          </a:prstGeom>
        </p:spPr>
      </p:pic>
      <p:sp>
        <p:nvSpPr>
          <p:cNvPr id="6" name="TextBox 5">
            <a:extLst>
              <a:ext uri="{FF2B5EF4-FFF2-40B4-BE49-F238E27FC236}">
                <a16:creationId xmlns:a16="http://schemas.microsoft.com/office/drawing/2014/main" id="{7EE0A45D-BC3A-4DE8-AE63-248C32E416BF}"/>
              </a:ext>
            </a:extLst>
          </p:cNvPr>
          <p:cNvSpPr txBox="1"/>
          <p:nvPr/>
        </p:nvSpPr>
        <p:spPr>
          <a:xfrm>
            <a:off x="9790213" y="6061921"/>
            <a:ext cx="2396435" cy="369332"/>
          </a:xfrm>
          <a:prstGeom prst="rect">
            <a:avLst/>
          </a:prstGeom>
          <a:noFill/>
        </p:spPr>
        <p:txBody>
          <a:bodyPr wrap="square" rtlCol="0">
            <a:spAutoFit/>
          </a:bodyPr>
          <a:lstStyle/>
          <a:p>
            <a:pPr algn="ctr"/>
            <a:r>
              <a:rPr lang="en-US" b="1" dirty="0">
                <a:solidFill>
                  <a:srgbClr val="92D050"/>
                </a:solidFill>
                <a:latin typeface="Arial" panose="020B0604020202020204" pitchFamily="34" charset="0"/>
                <a:cs typeface="Arial" panose="020B0604020202020204" pitchFamily="34" charset="0"/>
              </a:rPr>
              <a:t>ashrae.org/decarb</a:t>
            </a:r>
          </a:p>
        </p:txBody>
      </p:sp>
      <p:sp>
        <p:nvSpPr>
          <p:cNvPr id="11" name="Title 1">
            <a:extLst>
              <a:ext uri="{FF2B5EF4-FFF2-40B4-BE49-F238E27FC236}">
                <a16:creationId xmlns:a16="http://schemas.microsoft.com/office/drawing/2014/main" id="{6D1D2EEE-5A46-4994-AB08-38B59FB4BD8B}"/>
              </a:ext>
            </a:extLst>
          </p:cNvPr>
          <p:cNvSpPr txBox="1">
            <a:spLocks/>
          </p:cNvSpPr>
          <p:nvPr/>
        </p:nvSpPr>
        <p:spPr>
          <a:xfrm>
            <a:off x="332508" y="242907"/>
            <a:ext cx="10561611" cy="6408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akzidenz-grotesk"/>
                <a:cs typeface="Segoe UI Semibold" panose="020B0702040204020203" pitchFamily="34" charset="0"/>
              </a:rPr>
              <a:t>CLIMATE CHALLENGES			</a:t>
            </a:r>
            <a:r>
              <a:rPr lang="en-US" sz="3200" dirty="0">
                <a:effectLst>
                  <a:outerShdw blurRad="38100" dist="38100" dir="2700000" algn="tl">
                    <a:srgbClr val="000000">
                      <a:alpha val="43137"/>
                    </a:srgbClr>
                  </a:outerShdw>
                </a:effectLst>
                <a:highlight>
                  <a:srgbClr val="FFFF00"/>
                </a:highlight>
                <a:latin typeface="akzidenz-grotesk"/>
                <a:cs typeface="Segoe UI Semibold" panose="020B0702040204020203" pitchFamily="34" charset="0"/>
              </a:rPr>
              <a:t> </a:t>
            </a:r>
          </a:p>
        </p:txBody>
      </p:sp>
      <p:sp>
        <p:nvSpPr>
          <p:cNvPr id="2" name="Rectangle 1">
            <a:extLst>
              <a:ext uri="{FF2B5EF4-FFF2-40B4-BE49-F238E27FC236}">
                <a16:creationId xmlns:a16="http://schemas.microsoft.com/office/drawing/2014/main" id="{54506130-BD2F-4EEE-95DC-3F0C7085DCE4}"/>
              </a:ext>
            </a:extLst>
          </p:cNvPr>
          <p:cNvSpPr/>
          <p:nvPr/>
        </p:nvSpPr>
        <p:spPr>
          <a:xfrm>
            <a:off x="4441631" y="1379577"/>
            <a:ext cx="7352994" cy="1061829"/>
          </a:xfrm>
          <a:prstGeom prst="rect">
            <a:avLst/>
          </a:prstGeom>
        </p:spPr>
        <p:txBody>
          <a:bodyPr wrap="square">
            <a:spAutoFit/>
          </a:bodyPr>
          <a:lstStyle/>
          <a:p>
            <a:pPr>
              <a:spcBef>
                <a:spcPts val="600"/>
              </a:spcBef>
              <a:buClr>
                <a:srgbClr val="76C15B"/>
              </a:buClr>
            </a:pPr>
            <a:endParaRPr lang="en-US" sz="2000" dirty="0">
              <a:solidFill>
                <a:schemeClr val="tx1">
                  <a:lumMod val="65000"/>
                  <a:lumOff val="35000"/>
                </a:schemeClr>
              </a:solidFill>
              <a:latin typeface="akzidenz-grotesk"/>
              <a:cs typeface="Segoe UI Semilight" panose="020B0402040204020203" pitchFamily="34" charset="0"/>
            </a:endParaRPr>
          </a:p>
          <a:p>
            <a:pPr marL="342900" indent="-342900">
              <a:spcBef>
                <a:spcPts val="600"/>
              </a:spcBef>
              <a:buClr>
                <a:srgbClr val="76C15B"/>
              </a:buClr>
              <a:buFont typeface="Arial" panose="020B0604020202020204" pitchFamily="34" charset="0"/>
              <a:buChar char="•"/>
            </a:pPr>
            <a:endParaRPr lang="en-US" sz="2000" dirty="0">
              <a:solidFill>
                <a:schemeClr val="tx1">
                  <a:lumMod val="65000"/>
                  <a:lumOff val="35000"/>
                </a:schemeClr>
              </a:solidFill>
              <a:latin typeface="akzidenz-grotesk"/>
              <a:cs typeface="Segoe UI Semilight" panose="020B0402040204020203" pitchFamily="34" charset="0"/>
            </a:endParaRPr>
          </a:p>
          <a:p>
            <a:endParaRPr lang="en-US" dirty="0">
              <a:solidFill>
                <a:srgbClr val="000000"/>
              </a:solidFill>
              <a:latin typeface="Merriweather"/>
            </a:endParaRPr>
          </a:p>
        </p:txBody>
      </p:sp>
      <p:pic>
        <p:nvPicPr>
          <p:cNvPr id="4" name="Picture 3" descr="A person looking at a large screen&#10;&#10;Description automatically generated with low confidence">
            <a:extLst>
              <a:ext uri="{FF2B5EF4-FFF2-40B4-BE49-F238E27FC236}">
                <a16:creationId xmlns:a16="http://schemas.microsoft.com/office/drawing/2014/main" id="{80D49103-C7D8-45A3-9421-45E459E1B9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03673" y="1301793"/>
            <a:ext cx="3528374" cy="2836677"/>
          </a:xfrm>
          <a:prstGeom prst="rect">
            <a:avLst/>
          </a:prstGeom>
        </p:spPr>
      </p:pic>
      <p:sp>
        <p:nvSpPr>
          <p:cNvPr id="9" name="TextBox 8">
            <a:extLst>
              <a:ext uri="{FF2B5EF4-FFF2-40B4-BE49-F238E27FC236}">
                <a16:creationId xmlns:a16="http://schemas.microsoft.com/office/drawing/2014/main" id="{5E6893EF-91EC-4A52-952C-C51F4EFC10B2}"/>
              </a:ext>
            </a:extLst>
          </p:cNvPr>
          <p:cNvSpPr txBox="1"/>
          <p:nvPr/>
        </p:nvSpPr>
        <p:spPr>
          <a:xfrm>
            <a:off x="-1" y="1308543"/>
            <a:ext cx="8603674" cy="5262979"/>
          </a:xfrm>
          <a:prstGeom prst="rect">
            <a:avLst/>
          </a:prstGeom>
          <a:noFill/>
        </p:spPr>
        <p:txBody>
          <a:bodyPr wrap="square" rtlCol="0">
            <a:spAutoFit/>
          </a:bodyPr>
          <a:lstStyle/>
          <a:p>
            <a:pPr marL="277813" marR="0" indent="-277813">
              <a:spcBef>
                <a:spcPts val="0"/>
              </a:spcBef>
              <a:buFont typeface="Arial" panose="020B0604020202020204" pitchFamily="34" charset="0"/>
              <a:buChar char="•"/>
            </a:pPr>
            <a:r>
              <a:rPr lang="en-US" sz="2400" dirty="0"/>
              <a:t>The global five hottest years on record are since 2016 and 2022 looks to be in the top 3 if not the hottest</a:t>
            </a:r>
          </a:p>
          <a:p>
            <a:pPr marR="0">
              <a:spcBef>
                <a:spcPts val="0"/>
              </a:spcBef>
            </a:pPr>
            <a:endParaRPr lang="en-US" sz="2400" dirty="0"/>
          </a:p>
          <a:p>
            <a:pPr marL="277813" marR="0" indent="-277813">
              <a:spcBef>
                <a:spcPts val="0"/>
              </a:spcBef>
              <a:buFont typeface="Arial" panose="020B0604020202020204" pitchFamily="34" charset="0"/>
              <a:buChar char="•"/>
            </a:pPr>
            <a:r>
              <a:rPr lang="en-US" sz="2400" b="0" i="0" dirty="0">
                <a:effectLst/>
              </a:rPr>
              <a:t>Design conditions have already increased by 1 deg. C for heating and 0.5 deg. C for cooling since the early 1990s</a:t>
            </a:r>
          </a:p>
          <a:p>
            <a:pPr marR="0">
              <a:spcBef>
                <a:spcPts val="0"/>
              </a:spcBef>
            </a:pPr>
            <a:endParaRPr lang="en-US" sz="2400" b="0" i="0" dirty="0">
              <a:effectLst/>
            </a:endParaRPr>
          </a:p>
          <a:p>
            <a:pPr marL="277813" marR="0" indent="-277813">
              <a:spcBef>
                <a:spcPts val="0"/>
              </a:spcBef>
              <a:buFont typeface="Arial" panose="020B0604020202020204" pitchFamily="34" charset="0"/>
              <a:buChar char="•"/>
            </a:pPr>
            <a:r>
              <a:rPr lang="en-US" sz="2400" dirty="0"/>
              <a:t>Climate change will drive:</a:t>
            </a:r>
          </a:p>
          <a:p>
            <a:pPr marL="735013" lvl="1" indent="-277813">
              <a:buFont typeface="Arial" panose="020B0604020202020204" pitchFamily="34" charset="0"/>
              <a:buChar char="•"/>
            </a:pPr>
            <a:r>
              <a:rPr lang="en-US" sz="2400" b="0" i="0" dirty="0">
                <a:effectLst/>
              </a:rPr>
              <a:t>Heating requirements down significantly while</a:t>
            </a:r>
          </a:p>
          <a:p>
            <a:pPr marL="735013" lvl="1" indent="-277813">
              <a:buFont typeface="Arial" panose="020B0604020202020204" pitchFamily="34" charset="0"/>
              <a:buChar char="•"/>
            </a:pPr>
            <a:r>
              <a:rPr lang="en-US" sz="2400" b="0" i="0" dirty="0">
                <a:effectLst/>
              </a:rPr>
              <a:t>Substantially increasing cooling loads with 50 to 200% more coolin</a:t>
            </a:r>
            <a:r>
              <a:rPr lang="en-US" sz="2400" dirty="0"/>
              <a:t>g hours in some locations, with higher night-time temperatures.</a:t>
            </a:r>
          </a:p>
          <a:p>
            <a:pPr lvl="1"/>
            <a:endParaRPr lang="en-US" sz="2400" dirty="0"/>
          </a:p>
          <a:p>
            <a:pPr marL="457200" indent="-457200">
              <a:buFont typeface="Arial" panose="020B0604020202020204" pitchFamily="34" charset="0"/>
              <a:buChar char="•"/>
            </a:pPr>
            <a:r>
              <a:rPr lang="en-US" sz="2400" b="0" i="0" dirty="0">
                <a:effectLst/>
              </a:rPr>
              <a:t>Extreme weather </a:t>
            </a:r>
            <a:r>
              <a:rPr lang="en-US" sz="2400" dirty="0"/>
              <a:t>–coastal and river flooding, wildfires, typhoons – could have greater impact.</a:t>
            </a:r>
            <a:endParaRPr lang="en-US" sz="2400" b="0" i="0" dirty="0">
              <a:effectLst/>
            </a:endParaRPr>
          </a:p>
        </p:txBody>
      </p:sp>
    </p:spTree>
    <p:extLst>
      <p:ext uri="{BB962C8B-B14F-4D97-AF65-F5344CB8AC3E}">
        <p14:creationId xmlns:p14="http://schemas.microsoft.com/office/powerpoint/2010/main" val="1680760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1C63D2-EF26-4718-9BB8-7B2C87DD2F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 y="0"/>
            <a:ext cx="12186648" cy="7120740"/>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F7AC7160-D818-4BEC-944D-D58A46FF67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8573" y="5348359"/>
            <a:ext cx="1021897" cy="706812"/>
          </a:xfrm>
          <a:prstGeom prst="rect">
            <a:avLst/>
          </a:prstGeom>
        </p:spPr>
      </p:pic>
      <p:sp>
        <p:nvSpPr>
          <p:cNvPr id="6" name="TextBox 5">
            <a:extLst>
              <a:ext uri="{FF2B5EF4-FFF2-40B4-BE49-F238E27FC236}">
                <a16:creationId xmlns:a16="http://schemas.microsoft.com/office/drawing/2014/main" id="{7EE0A45D-BC3A-4DE8-AE63-248C32E416BF}"/>
              </a:ext>
            </a:extLst>
          </p:cNvPr>
          <p:cNvSpPr txBox="1"/>
          <p:nvPr/>
        </p:nvSpPr>
        <p:spPr>
          <a:xfrm>
            <a:off x="9790213" y="6061921"/>
            <a:ext cx="2396435" cy="369332"/>
          </a:xfrm>
          <a:prstGeom prst="rect">
            <a:avLst/>
          </a:prstGeom>
          <a:noFill/>
        </p:spPr>
        <p:txBody>
          <a:bodyPr wrap="square" rtlCol="0">
            <a:spAutoFit/>
          </a:bodyPr>
          <a:lstStyle/>
          <a:p>
            <a:pPr algn="ctr"/>
            <a:r>
              <a:rPr lang="en-US" b="1" dirty="0">
                <a:solidFill>
                  <a:srgbClr val="92D050"/>
                </a:solidFill>
                <a:latin typeface="Arial" panose="020B0604020202020204" pitchFamily="34" charset="0"/>
                <a:cs typeface="Arial" panose="020B0604020202020204" pitchFamily="34" charset="0"/>
              </a:rPr>
              <a:t>ashrae.org/decarb</a:t>
            </a:r>
          </a:p>
        </p:txBody>
      </p:sp>
      <p:sp>
        <p:nvSpPr>
          <p:cNvPr id="11" name="Title 1">
            <a:extLst>
              <a:ext uri="{FF2B5EF4-FFF2-40B4-BE49-F238E27FC236}">
                <a16:creationId xmlns:a16="http://schemas.microsoft.com/office/drawing/2014/main" id="{6D1D2EEE-5A46-4994-AB08-38B59FB4BD8B}"/>
              </a:ext>
            </a:extLst>
          </p:cNvPr>
          <p:cNvSpPr txBox="1">
            <a:spLocks/>
          </p:cNvSpPr>
          <p:nvPr/>
        </p:nvSpPr>
        <p:spPr>
          <a:xfrm>
            <a:off x="203168" y="505695"/>
            <a:ext cx="11148152" cy="6408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cap="all" dirty="0">
                <a:solidFill>
                  <a:schemeClr val="bg1"/>
                </a:solidFill>
                <a:effectLst>
                  <a:outerShdw blurRad="38100" dist="38100" dir="2700000" algn="tl">
                    <a:srgbClr val="000000">
                      <a:alpha val="43137"/>
                    </a:srgbClr>
                  </a:outerShdw>
                </a:effectLst>
                <a:latin typeface="akzidenz-grotesk"/>
                <a:cs typeface="Segoe UI Semibold" panose="020B0702040204020203" pitchFamily="34" charset="0"/>
              </a:rPr>
              <a:t>ASHRAE Task Force for Building Decarbonization</a:t>
            </a:r>
            <a:r>
              <a:rPr lang="en-US" sz="3200" dirty="0">
                <a:solidFill>
                  <a:schemeClr val="bg1"/>
                </a:solidFill>
                <a:effectLst>
                  <a:outerShdw blurRad="38100" dist="38100" dir="2700000" algn="tl">
                    <a:srgbClr val="000000">
                      <a:alpha val="43137"/>
                    </a:srgbClr>
                  </a:outerShdw>
                </a:effectLst>
                <a:latin typeface="akzidenz-grotesk"/>
                <a:cs typeface="Segoe UI Semibold" panose="020B0702040204020203" pitchFamily="34" charset="0"/>
              </a:rPr>
              <a:t>				</a:t>
            </a:r>
            <a:r>
              <a:rPr lang="en-US" sz="3200" dirty="0">
                <a:effectLst>
                  <a:outerShdw blurRad="38100" dist="38100" dir="2700000" algn="tl">
                    <a:srgbClr val="000000">
                      <a:alpha val="43137"/>
                    </a:srgbClr>
                  </a:outerShdw>
                </a:effectLst>
                <a:highlight>
                  <a:srgbClr val="FFFF00"/>
                </a:highlight>
                <a:latin typeface="akzidenz-grotesk"/>
                <a:cs typeface="Segoe UI Semibold" panose="020B0702040204020203" pitchFamily="34" charset="0"/>
              </a:rPr>
              <a:t> </a:t>
            </a:r>
          </a:p>
        </p:txBody>
      </p:sp>
      <p:sp>
        <p:nvSpPr>
          <p:cNvPr id="2" name="Rectangle 1">
            <a:extLst>
              <a:ext uri="{FF2B5EF4-FFF2-40B4-BE49-F238E27FC236}">
                <a16:creationId xmlns:a16="http://schemas.microsoft.com/office/drawing/2014/main" id="{54506130-BD2F-4EEE-95DC-3F0C7085DCE4}"/>
              </a:ext>
            </a:extLst>
          </p:cNvPr>
          <p:cNvSpPr/>
          <p:nvPr/>
        </p:nvSpPr>
        <p:spPr>
          <a:xfrm>
            <a:off x="4441631" y="1379577"/>
            <a:ext cx="7352994" cy="1061829"/>
          </a:xfrm>
          <a:prstGeom prst="rect">
            <a:avLst/>
          </a:prstGeom>
        </p:spPr>
        <p:txBody>
          <a:bodyPr wrap="square">
            <a:spAutoFit/>
          </a:bodyPr>
          <a:lstStyle/>
          <a:p>
            <a:pPr>
              <a:spcBef>
                <a:spcPts val="600"/>
              </a:spcBef>
              <a:buClr>
                <a:srgbClr val="76C15B"/>
              </a:buClr>
            </a:pPr>
            <a:endParaRPr lang="en-US" sz="2000" dirty="0">
              <a:solidFill>
                <a:schemeClr val="tx1">
                  <a:lumMod val="65000"/>
                  <a:lumOff val="35000"/>
                </a:schemeClr>
              </a:solidFill>
              <a:latin typeface="akzidenz-grotesk"/>
              <a:cs typeface="Segoe UI Semilight" panose="020B0402040204020203" pitchFamily="34" charset="0"/>
            </a:endParaRPr>
          </a:p>
          <a:p>
            <a:pPr marL="342900" indent="-342900">
              <a:spcBef>
                <a:spcPts val="600"/>
              </a:spcBef>
              <a:buClr>
                <a:srgbClr val="76C15B"/>
              </a:buClr>
              <a:buFont typeface="Arial" panose="020B0604020202020204" pitchFamily="34" charset="0"/>
              <a:buChar char="•"/>
            </a:pPr>
            <a:endParaRPr lang="en-US" sz="2000" dirty="0">
              <a:solidFill>
                <a:schemeClr val="tx1">
                  <a:lumMod val="65000"/>
                  <a:lumOff val="35000"/>
                </a:schemeClr>
              </a:solidFill>
              <a:latin typeface="akzidenz-grotesk"/>
              <a:cs typeface="Segoe UI Semilight" panose="020B0402040204020203" pitchFamily="34" charset="0"/>
            </a:endParaRPr>
          </a:p>
          <a:p>
            <a:endParaRPr lang="en-US" dirty="0">
              <a:solidFill>
                <a:srgbClr val="000000"/>
              </a:solidFill>
              <a:latin typeface="Merriweather"/>
            </a:endParaRPr>
          </a:p>
        </p:txBody>
      </p:sp>
      <p:pic>
        <p:nvPicPr>
          <p:cNvPr id="4" name="Picture 3" descr="A person looking at a large screen&#10;&#10;Description automatically generated with low confidence">
            <a:extLst>
              <a:ext uri="{FF2B5EF4-FFF2-40B4-BE49-F238E27FC236}">
                <a16:creationId xmlns:a16="http://schemas.microsoft.com/office/drawing/2014/main" id="{80D49103-C7D8-45A3-9421-45E459E1B9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9920" y="1301793"/>
            <a:ext cx="4252127" cy="2836677"/>
          </a:xfrm>
          <a:prstGeom prst="rect">
            <a:avLst/>
          </a:prstGeom>
        </p:spPr>
      </p:pic>
      <p:sp>
        <p:nvSpPr>
          <p:cNvPr id="9" name="TextBox 8">
            <a:extLst>
              <a:ext uri="{FF2B5EF4-FFF2-40B4-BE49-F238E27FC236}">
                <a16:creationId xmlns:a16="http://schemas.microsoft.com/office/drawing/2014/main" id="{5E6893EF-91EC-4A52-952C-C51F4EFC10B2}"/>
              </a:ext>
            </a:extLst>
          </p:cNvPr>
          <p:cNvSpPr txBox="1"/>
          <p:nvPr/>
        </p:nvSpPr>
        <p:spPr>
          <a:xfrm>
            <a:off x="-1" y="1308543"/>
            <a:ext cx="7912847" cy="3111301"/>
          </a:xfrm>
          <a:prstGeom prst="rect">
            <a:avLst/>
          </a:prstGeom>
          <a:noFill/>
        </p:spPr>
        <p:txBody>
          <a:bodyPr wrap="square" rtlCol="0">
            <a:spAutoFit/>
          </a:bodyPr>
          <a:lstStyle/>
          <a:p>
            <a:pPr marL="277813" marR="0" indent="-277813">
              <a:lnSpc>
                <a:spcPct val="115000"/>
              </a:lnSpc>
              <a:spcBef>
                <a:spcPts val="0"/>
              </a:spcBef>
              <a:buFont typeface="Arial" panose="020B0604020202020204" pitchFamily="34" charset="0"/>
              <a:buChar char="•"/>
            </a:pPr>
            <a:r>
              <a:rPr lang="en-US" sz="2400" b="0" i="0" dirty="0">
                <a:effectLst/>
              </a:rPr>
              <a:t>Worldwide building sector accounts for about </a:t>
            </a:r>
            <a:r>
              <a:rPr lang="en-US" sz="2400" dirty="0">
                <a:highlight>
                  <a:srgbClr val="FFFF00"/>
                </a:highlight>
              </a:rPr>
              <a:t>33</a:t>
            </a:r>
            <a:r>
              <a:rPr lang="en-US" sz="2400" b="0" i="0" dirty="0">
                <a:effectLst/>
                <a:highlight>
                  <a:srgbClr val="FFFF00"/>
                </a:highlight>
              </a:rPr>
              <a:t>% of carbon emissions</a:t>
            </a:r>
            <a:r>
              <a:rPr lang="en-US" sz="2400" b="0" i="0" dirty="0">
                <a:effectLst/>
              </a:rPr>
              <a:t> and buildings remain a major sector that lacks sufficient mitigation policies</a:t>
            </a:r>
          </a:p>
          <a:p>
            <a:pPr marR="0">
              <a:lnSpc>
                <a:spcPct val="115000"/>
              </a:lnSpc>
              <a:spcBef>
                <a:spcPts val="0"/>
              </a:spcBef>
            </a:pPr>
            <a:endParaRPr lang="en-US" sz="2800" b="0" i="0" dirty="0">
              <a:effectLst/>
            </a:endParaRPr>
          </a:p>
          <a:p>
            <a:pPr marL="277813" marR="0" indent="-277813">
              <a:lnSpc>
                <a:spcPct val="115000"/>
              </a:lnSpc>
              <a:spcBef>
                <a:spcPts val="0"/>
              </a:spcBef>
              <a:buFont typeface="Arial" panose="020B0604020202020204" pitchFamily="34" charset="0"/>
              <a:buChar char="•"/>
            </a:pPr>
            <a:r>
              <a:rPr lang="en-US" sz="2400" b="0" i="0" dirty="0">
                <a:effectLst/>
              </a:rPr>
              <a:t>ASHRAE recognizes that our long-standing initiatives in energy efficiency should be expanded to building decarbonization</a:t>
            </a:r>
          </a:p>
        </p:txBody>
      </p:sp>
      <p:sp>
        <p:nvSpPr>
          <p:cNvPr id="3" name="TextBox 2">
            <a:extLst>
              <a:ext uri="{FF2B5EF4-FFF2-40B4-BE49-F238E27FC236}">
                <a16:creationId xmlns:a16="http://schemas.microsoft.com/office/drawing/2014/main" id="{E7149D64-5C98-64BB-71CE-6567CE808390}"/>
              </a:ext>
            </a:extLst>
          </p:cNvPr>
          <p:cNvSpPr txBox="1"/>
          <p:nvPr/>
        </p:nvSpPr>
        <p:spPr>
          <a:xfrm>
            <a:off x="5352" y="5097071"/>
            <a:ext cx="10027763" cy="916854"/>
          </a:xfrm>
          <a:prstGeom prst="rect">
            <a:avLst/>
          </a:prstGeom>
          <a:noFill/>
        </p:spPr>
        <p:txBody>
          <a:bodyPr wrap="square" rtlCol="0">
            <a:spAutoFit/>
          </a:bodyPr>
          <a:lstStyle/>
          <a:p>
            <a:pPr marL="277813" marR="0" indent="-277813">
              <a:lnSpc>
                <a:spcPct val="115000"/>
              </a:lnSpc>
              <a:spcBef>
                <a:spcPts val="0"/>
              </a:spcBef>
              <a:spcAft>
                <a:spcPts val="600"/>
              </a:spcAft>
              <a:buFont typeface="Arial" panose="020B0604020202020204" pitchFamily="34" charset="0"/>
              <a:buChar char="•"/>
            </a:pPr>
            <a:r>
              <a:rPr lang="en-US" sz="2400" dirty="0">
                <a:effectLst/>
                <a:ea typeface="Calibri" panose="020F0502020204030204" pitchFamily="34" charset="0"/>
              </a:rPr>
              <a:t>ASHRAE’s Task Force for Building Decarbonization formed in 2021 with 9 Working Groups and hundreds of volunteers involved</a:t>
            </a:r>
          </a:p>
        </p:txBody>
      </p:sp>
    </p:spTree>
    <p:extLst>
      <p:ext uri="{BB962C8B-B14F-4D97-AF65-F5344CB8AC3E}">
        <p14:creationId xmlns:p14="http://schemas.microsoft.com/office/powerpoint/2010/main" val="3067865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9A44-F8BD-6865-C144-DD9D39BE8FD9}"/>
              </a:ext>
            </a:extLst>
          </p:cNvPr>
          <p:cNvSpPr>
            <a:spLocks noGrp="1"/>
          </p:cNvSpPr>
          <p:nvPr>
            <p:ph type="title"/>
          </p:nvPr>
        </p:nvSpPr>
        <p:spPr>
          <a:xfrm>
            <a:off x="308343" y="227120"/>
            <a:ext cx="10515600" cy="643543"/>
          </a:xfrm>
        </p:spPr>
        <p:txBody>
          <a:bodyPr/>
          <a:lstStyle/>
          <a:p>
            <a:r>
              <a:rPr lang="en-US" dirty="0"/>
              <a:t>ASHRAE POSITION</a:t>
            </a:r>
          </a:p>
        </p:txBody>
      </p:sp>
      <p:sp>
        <p:nvSpPr>
          <p:cNvPr id="3" name="Content Placeholder 2">
            <a:extLst>
              <a:ext uri="{FF2B5EF4-FFF2-40B4-BE49-F238E27FC236}">
                <a16:creationId xmlns:a16="http://schemas.microsoft.com/office/drawing/2014/main" id="{ED01D744-98CA-FFDF-6115-4A7619F229BF}"/>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1BF9B99E-9F7A-11F4-CC02-DC144554FE12}"/>
              </a:ext>
            </a:extLst>
          </p:cNvPr>
          <p:cNvPicPr>
            <a:picLocks noChangeAspect="1"/>
          </p:cNvPicPr>
          <p:nvPr/>
        </p:nvPicPr>
        <p:blipFill>
          <a:blip r:embed="rId3"/>
          <a:stretch>
            <a:fillRect/>
          </a:stretch>
        </p:blipFill>
        <p:spPr>
          <a:xfrm>
            <a:off x="308343" y="1403498"/>
            <a:ext cx="11759609" cy="4954772"/>
          </a:xfrm>
          <a:prstGeom prst="rect">
            <a:avLst/>
          </a:prstGeom>
        </p:spPr>
      </p:pic>
    </p:spTree>
    <p:extLst>
      <p:ext uri="{BB962C8B-B14F-4D97-AF65-F5344CB8AC3E}">
        <p14:creationId xmlns:p14="http://schemas.microsoft.com/office/powerpoint/2010/main" val="15054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9A44-F8BD-6865-C144-DD9D39BE8FD9}"/>
              </a:ext>
            </a:extLst>
          </p:cNvPr>
          <p:cNvSpPr>
            <a:spLocks noGrp="1"/>
          </p:cNvSpPr>
          <p:nvPr>
            <p:ph type="title"/>
          </p:nvPr>
        </p:nvSpPr>
        <p:spPr>
          <a:xfrm>
            <a:off x="306572" y="329018"/>
            <a:ext cx="10515600" cy="643543"/>
          </a:xfrm>
        </p:spPr>
        <p:txBody>
          <a:bodyPr/>
          <a:lstStyle/>
          <a:p>
            <a:r>
              <a:rPr lang="en-US" dirty="0"/>
              <a:t>ASHRAE POSITION</a:t>
            </a:r>
          </a:p>
        </p:txBody>
      </p:sp>
      <p:sp>
        <p:nvSpPr>
          <p:cNvPr id="3" name="Content Placeholder 2">
            <a:extLst>
              <a:ext uri="{FF2B5EF4-FFF2-40B4-BE49-F238E27FC236}">
                <a16:creationId xmlns:a16="http://schemas.microsoft.com/office/drawing/2014/main" id="{ED01D744-98CA-FFDF-6115-4A7619F229B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70FAAC8-85F9-5391-F10D-2960F324BCD5}"/>
              </a:ext>
            </a:extLst>
          </p:cNvPr>
          <p:cNvPicPr>
            <a:picLocks noChangeAspect="1"/>
          </p:cNvPicPr>
          <p:nvPr/>
        </p:nvPicPr>
        <p:blipFill>
          <a:blip r:embed="rId3"/>
          <a:stretch>
            <a:fillRect/>
          </a:stretch>
        </p:blipFill>
        <p:spPr>
          <a:xfrm>
            <a:off x="197427" y="1288473"/>
            <a:ext cx="11887199" cy="5204402"/>
          </a:xfrm>
          <a:prstGeom prst="rect">
            <a:avLst/>
          </a:prstGeom>
        </p:spPr>
      </p:pic>
    </p:spTree>
    <p:extLst>
      <p:ext uri="{BB962C8B-B14F-4D97-AF65-F5344CB8AC3E}">
        <p14:creationId xmlns:p14="http://schemas.microsoft.com/office/powerpoint/2010/main" val="394111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9A44-F8BD-6865-C144-DD9D39BE8FD9}"/>
              </a:ext>
            </a:extLst>
          </p:cNvPr>
          <p:cNvSpPr>
            <a:spLocks noGrp="1"/>
          </p:cNvSpPr>
          <p:nvPr>
            <p:ph type="title"/>
          </p:nvPr>
        </p:nvSpPr>
        <p:spPr>
          <a:xfrm>
            <a:off x="242777" y="233916"/>
            <a:ext cx="10515600" cy="643543"/>
          </a:xfrm>
        </p:spPr>
        <p:txBody>
          <a:bodyPr/>
          <a:lstStyle/>
          <a:p>
            <a:r>
              <a:rPr lang="en-US" dirty="0"/>
              <a:t>ASHRAE POSITION</a:t>
            </a:r>
          </a:p>
        </p:txBody>
      </p:sp>
      <p:sp>
        <p:nvSpPr>
          <p:cNvPr id="3" name="Content Placeholder 2">
            <a:extLst>
              <a:ext uri="{FF2B5EF4-FFF2-40B4-BE49-F238E27FC236}">
                <a16:creationId xmlns:a16="http://schemas.microsoft.com/office/drawing/2014/main" id="{ED01D744-98CA-FFDF-6115-4A7619F229BF}"/>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48257DC2-A343-CBF3-C494-86F1C679FF11}"/>
              </a:ext>
            </a:extLst>
          </p:cNvPr>
          <p:cNvPicPr>
            <a:picLocks noChangeAspect="1"/>
          </p:cNvPicPr>
          <p:nvPr/>
        </p:nvPicPr>
        <p:blipFill>
          <a:blip r:embed="rId3"/>
          <a:stretch>
            <a:fillRect/>
          </a:stretch>
        </p:blipFill>
        <p:spPr>
          <a:xfrm>
            <a:off x="106326" y="1371600"/>
            <a:ext cx="11908465" cy="5252484"/>
          </a:xfrm>
          <a:prstGeom prst="rect">
            <a:avLst/>
          </a:prstGeom>
        </p:spPr>
      </p:pic>
    </p:spTree>
    <p:extLst>
      <p:ext uri="{BB962C8B-B14F-4D97-AF65-F5344CB8AC3E}">
        <p14:creationId xmlns:p14="http://schemas.microsoft.com/office/powerpoint/2010/main" val="2383760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C16B4-A2B9-E6F0-2735-6F5E8D07D2D2}"/>
              </a:ext>
            </a:extLst>
          </p:cNvPr>
          <p:cNvSpPr>
            <a:spLocks noGrp="1"/>
          </p:cNvSpPr>
          <p:nvPr>
            <p:ph type="title"/>
          </p:nvPr>
        </p:nvSpPr>
        <p:spPr/>
        <p:txBody>
          <a:bodyPr/>
          <a:lstStyle/>
          <a:p>
            <a:r>
              <a:rPr lang="en-US" dirty="0"/>
              <a:t>ASHRAE POSITION DOCUMENT OVERVIEW</a:t>
            </a:r>
          </a:p>
        </p:txBody>
      </p:sp>
      <p:sp>
        <p:nvSpPr>
          <p:cNvPr id="3" name="Content Placeholder 2">
            <a:extLst>
              <a:ext uri="{FF2B5EF4-FFF2-40B4-BE49-F238E27FC236}">
                <a16:creationId xmlns:a16="http://schemas.microsoft.com/office/drawing/2014/main" id="{5AAEBCEF-D8DF-8037-D507-5507C9541EA8}"/>
              </a:ext>
            </a:extLst>
          </p:cNvPr>
          <p:cNvSpPr>
            <a:spLocks noGrp="1"/>
          </p:cNvSpPr>
          <p:nvPr>
            <p:ph idx="1"/>
          </p:nvPr>
        </p:nvSpPr>
        <p:spPr>
          <a:xfrm>
            <a:off x="699976" y="1496016"/>
            <a:ext cx="10515600" cy="4351338"/>
          </a:xfrm>
        </p:spPr>
        <p:txBody>
          <a:bodyPr>
            <a:normAutofit fontScale="62500" lnSpcReduction="20000"/>
          </a:bodyPr>
          <a:lstStyle/>
          <a:p>
            <a:r>
              <a:rPr lang="en-US" dirty="0"/>
              <a:t>Building Decarbonization strategies must consider healthy, safe and comfortable </a:t>
            </a:r>
          </a:p>
          <a:p>
            <a:r>
              <a:rPr lang="en-US" dirty="0"/>
              <a:t>environments, social impacts, resilience and sustainability</a:t>
            </a:r>
          </a:p>
          <a:p>
            <a:endParaRPr lang="en-US" dirty="0"/>
          </a:p>
          <a:p>
            <a:r>
              <a:rPr lang="en-US" dirty="0"/>
              <a:t>Operational GHG’s can be reduced by energy efficient measures.</a:t>
            </a:r>
          </a:p>
          <a:p>
            <a:endParaRPr lang="en-US" dirty="0"/>
          </a:p>
          <a:p>
            <a:r>
              <a:rPr lang="en-US" dirty="0"/>
              <a:t>Increasing stringency and enforcements of codes are critical</a:t>
            </a:r>
          </a:p>
          <a:p>
            <a:endParaRPr lang="en-US" dirty="0"/>
          </a:p>
          <a:p>
            <a:r>
              <a:rPr lang="en-US" dirty="0"/>
              <a:t>Whole-building LCA’s must be considered in future building codes to reduce embodied and operational carbon.</a:t>
            </a:r>
          </a:p>
          <a:p>
            <a:endParaRPr lang="en-US" dirty="0"/>
          </a:p>
          <a:p>
            <a:r>
              <a:rPr lang="en-US" dirty="0"/>
              <a:t>Building Performance Standards should be considered as a policy tool for existing building decarbonization</a:t>
            </a:r>
          </a:p>
          <a:p>
            <a:pPr marL="0" indent="0">
              <a:buNone/>
            </a:pPr>
            <a:endParaRPr lang="en-US" dirty="0"/>
          </a:p>
          <a:p>
            <a:r>
              <a:rPr lang="en-US" dirty="0"/>
              <a:t>Buildings should be able to respond to real-time data from the power grid to reduce GHGs.</a:t>
            </a:r>
          </a:p>
          <a:p>
            <a:endParaRPr lang="en-US" dirty="0"/>
          </a:p>
        </p:txBody>
      </p:sp>
      <p:pic>
        <p:nvPicPr>
          <p:cNvPr id="6" name="Picture 5">
            <a:extLst>
              <a:ext uri="{FF2B5EF4-FFF2-40B4-BE49-F238E27FC236}">
                <a16:creationId xmlns:a16="http://schemas.microsoft.com/office/drawing/2014/main" id="{5A6D3938-7EC1-07F1-4B0E-31120579BFE4}"/>
              </a:ext>
            </a:extLst>
          </p:cNvPr>
          <p:cNvPicPr>
            <a:picLocks noChangeAspect="1"/>
          </p:cNvPicPr>
          <p:nvPr/>
        </p:nvPicPr>
        <p:blipFill>
          <a:blip r:embed="rId2"/>
          <a:stretch>
            <a:fillRect/>
          </a:stretch>
        </p:blipFill>
        <p:spPr>
          <a:xfrm>
            <a:off x="9413357" y="127591"/>
            <a:ext cx="2656741" cy="3508744"/>
          </a:xfrm>
          <a:prstGeom prst="rect">
            <a:avLst/>
          </a:prstGeom>
          <a:ln>
            <a:solidFill>
              <a:schemeClr val="accent1"/>
            </a:solidFill>
          </a:ln>
        </p:spPr>
      </p:pic>
    </p:spTree>
    <p:extLst>
      <p:ext uri="{BB962C8B-B14F-4D97-AF65-F5344CB8AC3E}">
        <p14:creationId xmlns:p14="http://schemas.microsoft.com/office/powerpoint/2010/main" val="1315854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1C63D2-EF26-4718-9BB8-7B2C87DD2F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6648" cy="6848475"/>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F7AC7160-D818-4BEC-944D-D58A46FF67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8573" y="5348359"/>
            <a:ext cx="1021897" cy="706812"/>
          </a:xfrm>
          <a:prstGeom prst="rect">
            <a:avLst/>
          </a:prstGeom>
        </p:spPr>
      </p:pic>
      <p:sp>
        <p:nvSpPr>
          <p:cNvPr id="6" name="TextBox 5">
            <a:extLst>
              <a:ext uri="{FF2B5EF4-FFF2-40B4-BE49-F238E27FC236}">
                <a16:creationId xmlns:a16="http://schemas.microsoft.com/office/drawing/2014/main" id="{7EE0A45D-BC3A-4DE8-AE63-248C32E416BF}"/>
              </a:ext>
            </a:extLst>
          </p:cNvPr>
          <p:cNvSpPr txBox="1"/>
          <p:nvPr/>
        </p:nvSpPr>
        <p:spPr>
          <a:xfrm>
            <a:off x="9790213" y="6061921"/>
            <a:ext cx="2396435" cy="369332"/>
          </a:xfrm>
          <a:prstGeom prst="rect">
            <a:avLst/>
          </a:prstGeom>
          <a:noFill/>
        </p:spPr>
        <p:txBody>
          <a:bodyPr wrap="square" rtlCol="0">
            <a:spAutoFit/>
          </a:bodyPr>
          <a:lstStyle/>
          <a:p>
            <a:pPr algn="ctr"/>
            <a:r>
              <a:rPr lang="en-US" b="1" dirty="0">
                <a:solidFill>
                  <a:srgbClr val="92D050"/>
                </a:solidFill>
                <a:latin typeface="Arial" panose="020B0604020202020204" pitchFamily="34" charset="0"/>
                <a:cs typeface="Arial" panose="020B0604020202020204" pitchFamily="34" charset="0"/>
              </a:rPr>
              <a:t>ashrae.org/decarb</a:t>
            </a:r>
          </a:p>
        </p:txBody>
      </p:sp>
      <p:sp>
        <p:nvSpPr>
          <p:cNvPr id="2" name="Rectangle 1">
            <a:extLst>
              <a:ext uri="{FF2B5EF4-FFF2-40B4-BE49-F238E27FC236}">
                <a16:creationId xmlns:a16="http://schemas.microsoft.com/office/drawing/2014/main" id="{54506130-BD2F-4EEE-95DC-3F0C7085DCE4}"/>
              </a:ext>
            </a:extLst>
          </p:cNvPr>
          <p:cNvSpPr/>
          <p:nvPr/>
        </p:nvSpPr>
        <p:spPr>
          <a:xfrm>
            <a:off x="4441631" y="1379577"/>
            <a:ext cx="7352994" cy="1061829"/>
          </a:xfrm>
          <a:prstGeom prst="rect">
            <a:avLst/>
          </a:prstGeom>
        </p:spPr>
        <p:txBody>
          <a:bodyPr wrap="square">
            <a:spAutoFit/>
          </a:bodyPr>
          <a:lstStyle/>
          <a:p>
            <a:pPr>
              <a:spcBef>
                <a:spcPts val="600"/>
              </a:spcBef>
              <a:buClr>
                <a:srgbClr val="76C15B"/>
              </a:buClr>
            </a:pPr>
            <a:endParaRPr lang="en-US" sz="2000" dirty="0">
              <a:solidFill>
                <a:schemeClr val="tx1">
                  <a:lumMod val="65000"/>
                  <a:lumOff val="35000"/>
                </a:schemeClr>
              </a:solidFill>
              <a:latin typeface="akzidenz-grotesk"/>
              <a:cs typeface="Segoe UI Semilight" panose="020B0402040204020203" pitchFamily="34" charset="0"/>
            </a:endParaRPr>
          </a:p>
          <a:p>
            <a:pPr marL="342900" indent="-342900">
              <a:spcBef>
                <a:spcPts val="600"/>
              </a:spcBef>
              <a:buClr>
                <a:srgbClr val="76C15B"/>
              </a:buClr>
              <a:buFont typeface="Arial" panose="020B0604020202020204" pitchFamily="34" charset="0"/>
              <a:buChar char="•"/>
            </a:pPr>
            <a:endParaRPr lang="en-US" sz="2000" dirty="0">
              <a:solidFill>
                <a:schemeClr val="tx1">
                  <a:lumMod val="65000"/>
                  <a:lumOff val="35000"/>
                </a:schemeClr>
              </a:solidFill>
              <a:latin typeface="akzidenz-grotesk"/>
              <a:cs typeface="Segoe UI Semilight" panose="020B0402040204020203" pitchFamily="34" charset="0"/>
            </a:endParaRPr>
          </a:p>
          <a:p>
            <a:endParaRPr lang="en-US" dirty="0">
              <a:solidFill>
                <a:srgbClr val="000000"/>
              </a:solidFill>
              <a:latin typeface="Merriweather"/>
            </a:endParaRPr>
          </a:p>
        </p:txBody>
      </p:sp>
      <p:pic>
        <p:nvPicPr>
          <p:cNvPr id="10" name="Picture 9" descr="A picture containing outdoor, solar cell, outdoor object, city&#10;&#10;Description automatically generated">
            <a:extLst>
              <a:ext uri="{FF2B5EF4-FFF2-40B4-BE49-F238E27FC236}">
                <a16:creationId xmlns:a16="http://schemas.microsoft.com/office/drawing/2014/main" id="{B3869D2A-A0C6-412D-9155-BAE54782D0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9352" y="1308543"/>
            <a:ext cx="3048000" cy="3048000"/>
          </a:xfrm>
          <a:prstGeom prst="rect">
            <a:avLst/>
          </a:prstGeom>
        </p:spPr>
      </p:pic>
      <p:sp>
        <p:nvSpPr>
          <p:cNvPr id="12" name="TextBox 11">
            <a:extLst>
              <a:ext uri="{FF2B5EF4-FFF2-40B4-BE49-F238E27FC236}">
                <a16:creationId xmlns:a16="http://schemas.microsoft.com/office/drawing/2014/main" id="{C708514D-1F18-4E12-A5EC-B7AD73EBC4FF}"/>
              </a:ext>
            </a:extLst>
          </p:cNvPr>
          <p:cNvSpPr txBox="1"/>
          <p:nvPr/>
        </p:nvSpPr>
        <p:spPr>
          <a:xfrm>
            <a:off x="0" y="1308543"/>
            <a:ext cx="8474802" cy="4370492"/>
          </a:xfrm>
          <a:prstGeom prst="rect">
            <a:avLst/>
          </a:prstGeom>
          <a:noFill/>
        </p:spPr>
        <p:txBody>
          <a:bodyPr wrap="square" rtlCol="0">
            <a:spAutoFit/>
          </a:bodyPr>
          <a:lstStyle/>
          <a:p>
            <a:pPr marL="277813" marR="0" indent="-277813">
              <a:lnSpc>
                <a:spcPct val="115000"/>
              </a:lnSpc>
              <a:spcBef>
                <a:spcPts val="0"/>
              </a:spcBef>
              <a:spcAft>
                <a:spcPts val="600"/>
              </a:spcAft>
              <a:buFont typeface="Arial" panose="020B0604020202020204" pitchFamily="34" charset="0"/>
              <a:buChar char="•"/>
            </a:pPr>
            <a:r>
              <a:rPr lang="en-US" sz="3400" b="0" i="0" dirty="0">
                <a:effectLst/>
              </a:rPr>
              <a:t>Standards</a:t>
            </a:r>
          </a:p>
          <a:p>
            <a:pPr marL="735013" lvl="1" indent="-277813">
              <a:lnSpc>
                <a:spcPct val="115000"/>
              </a:lnSpc>
              <a:spcAft>
                <a:spcPts val="600"/>
              </a:spcAft>
              <a:buFont typeface="Arial" panose="020B0604020202020204" pitchFamily="34" charset="0"/>
              <a:buChar char="•"/>
            </a:pPr>
            <a:r>
              <a:rPr lang="en-US" sz="2400" dirty="0"/>
              <a:t>Operational carbon: 90.1, 90.2, 90.4, 100, </a:t>
            </a:r>
            <a:r>
              <a:rPr lang="en-US" sz="2400" dirty="0" err="1"/>
              <a:t>IgCC</a:t>
            </a:r>
            <a:r>
              <a:rPr lang="en-US" sz="2400" dirty="0"/>
              <a:t>, 105, 228P</a:t>
            </a:r>
          </a:p>
          <a:p>
            <a:pPr marL="735013" lvl="1" indent="-277813">
              <a:lnSpc>
                <a:spcPct val="115000"/>
              </a:lnSpc>
              <a:spcAft>
                <a:spcPts val="600"/>
              </a:spcAft>
              <a:buFont typeface="Arial" panose="020B0604020202020204" pitchFamily="34" charset="0"/>
              <a:buChar char="•"/>
            </a:pPr>
            <a:r>
              <a:rPr lang="en-US" sz="2400" dirty="0"/>
              <a:t>GHGs and Refrigerants: Standards 15 &amp; 34</a:t>
            </a:r>
          </a:p>
          <a:p>
            <a:pPr marL="735013" lvl="1" indent="-277813">
              <a:lnSpc>
                <a:spcPct val="115000"/>
              </a:lnSpc>
              <a:spcAft>
                <a:spcPts val="600"/>
              </a:spcAft>
              <a:buFont typeface="Arial" panose="020B0604020202020204" pitchFamily="34" charset="0"/>
              <a:buChar char="•"/>
            </a:pPr>
            <a:r>
              <a:rPr lang="en-US" sz="2400" dirty="0"/>
              <a:t>Proposed NEW standard to also address embodied carbon/LCA: </a:t>
            </a:r>
            <a:r>
              <a:rPr lang="en-US" sz="2400" i="1" dirty="0">
                <a:solidFill>
                  <a:srgbClr val="FF0000"/>
                </a:solidFill>
                <a:effectLst/>
                <a:ea typeface="Times New Roman" panose="02020603050405020304" pitchFamily="18" charset="0"/>
              </a:rPr>
              <a:t>Evaluating Greenhouse Gas (GHG) and Carbon Emissions in Building Design, Construction and Operation</a:t>
            </a:r>
            <a:endParaRPr lang="en-US" sz="2400" i="1" dirty="0"/>
          </a:p>
          <a:p>
            <a:pPr marL="277813" marR="0" indent="-277813">
              <a:lnSpc>
                <a:spcPct val="115000"/>
              </a:lnSpc>
              <a:spcBef>
                <a:spcPts val="0"/>
              </a:spcBef>
              <a:buFont typeface="Arial" panose="020B0604020202020204" pitchFamily="34" charset="0"/>
              <a:buChar char="•"/>
            </a:pPr>
            <a:r>
              <a:rPr lang="en-US" sz="3400" dirty="0"/>
              <a:t>Training and ALI Education Courses</a:t>
            </a:r>
          </a:p>
          <a:p>
            <a:pPr marL="277813" marR="0" indent="-277813">
              <a:lnSpc>
                <a:spcPct val="115000"/>
              </a:lnSpc>
              <a:spcBef>
                <a:spcPts val="0"/>
              </a:spcBef>
              <a:spcAft>
                <a:spcPts val="600"/>
              </a:spcAft>
              <a:buFont typeface="Arial" panose="020B0604020202020204" pitchFamily="34" charset="0"/>
              <a:buChar char="•"/>
            </a:pPr>
            <a:r>
              <a:rPr lang="en-US" sz="3400" b="0" i="0" dirty="0">
                <a:effectLst/>
              </a:rPr>
              <a:t>7 Gui</a:t>
            </a:r>
            <a:r>
              <a:rPr lang="en-US" sz="3400" dirty="0"/>
              <a:t>des to be issued on:  </a:t>
            </a:r>
            <a:endParaRPr lang="en-US" sz="3400" b="0" i="0" dirty="0">
              <a:effectLst/>
            </a:endParaRPr>
          </a:p>
        </p:txBody>
      </p:sp>
      <p:sp>
        <p:nvSpPr>
          <p:cNvPr id="3" name="Title 1">
            <a:extLst>
              <a:ext uri="{FF2B5EF4-FFF2-40B4-BE49-F238E27FC236}">
                <a16:creationId xmlns:a16="http://schemas.microsoft.com/office/drawing/2014/main" id="{A88C2903-EC8D-E98C-943D-32BCC92E781E}"/>
              </a:ext>
            </a:extLst>
          </p:cNvPr>
          <p:cNvSpPr txBox="1">
            <a:spLocks/>
          </p:cNvSpPr>
          <p:nvPr/>
        </p:nvSpPr>
        <p:spPr>
          <a:xfrm>
            <a:off x="42973" y="240126"/>
            <a:ext cx="10515600" cy="643543"/>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500" dirty="0">
                <a:solidFill>
                  <a:schemeClr val="bg1"/>
                </a:solidFill>
              </a:rPr>
              <a:t>ASHRAE</a:t>
            </a:r>
            <a:r>
              <a:rPr lang="en-US" dirty="0">
                <a:solidFill>
                  <a:schemeClr val="bg1"/>
                </a:solidFill>
              </a:rPr>
              <a:t> </a:t>
            </a:r>
            <a:r>
              <a:rPr lang="en-US" sz="6500" dirty="0">
                <a:solidFill>
                  <a:schemeClr val="bg1"/>
                </a:solidFill>
              </a:rPr>
              <a:t>TASK FORCE FOR BUILDING DECARBONIZATION</a:t>
            </a:r>
          </a:p>
        </p:txBody>
      </p:sp>
      <p:sp>
        <p:nvSpPr>
          <p:cNvPr id="4" name="TextBox 3">
            <a:extLst>
              <a:ext uri="{FF2B5EF4-FFF2-40B4-BE49-F238E27FC236}">
                <a16:creationId xmlns:a16="http://schemas.microsoft.com/office/drawing/2014/main" id="{C69A3CC3-35E9-15E7-927D-DB04934F93C3}"/>
              </a:ext>
            </a:extLst>
          </p:cNvPr>
          <p:cNvSpPr txBox="1"/>
          <p:nvPr/>
        </p:nvSpPr>
        <p:spPr>
          <a:xfrm>
            <a:off x="355179" y="5391371"/>
            <a:ext cx="10318173" cy="923330"/>
          </a:xfrm>
          <a:prstGeom prst="rect">
            <a:avLst/>
          </a:prstGeom>
          <a:noFill/>
        </p:spPr>
        <p:txBody>
          <a:bodyPr wrap="square" rtlCol="0">
            <a:spAutoFit/>
          </a:bodyPr>
          <a:lstStyle/>
          <a:p>
            <a:r>
              <a:rPr lang="en-US" dirty="0"/>
              <a:t>Building Decarbonization Retrofits                     Decarbonization Whole Life Design Guide for MEP Systems</a:t>
            </a:r>
          </a:p>
          <a:p>
            <a:r>
              <a:rPr lang="en-US" dirty="0"/>
              <a:t>Heat Pump Applications &amp; Operation                Hospital Decarbonization Design Guide</a:t>
            </a:r>
          </a:p>
          <a:p>
            <a:r>
              <a:rPr lang="en-US" dirty="0"/>
              <a:t>Building Performance Standards                         Grid Interactive Buildings for Decarbonization</a:t>
            </a:r>
          </a:p>
        </p:txBody>
      </p:sp>
    </p:spTree>
    <p:extLst>
      <p:ext uri="{BB962C8B-B14F-4D97-AF65-F5344CB8AC3E}">
        <p14:creationId xmlns:p14="http://schemas.microsoft.com/office/powerpoint/2010/main" val="4240511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1C63D2-EF26-4718-9BB8-7B2C87DD2F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 y="0"/>
            <a:ext cx="12186648" cy="6848475"/>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F7AC7160-D818-4BEC-944D-D58A46FF67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8573" y="5348359"/>
            <a:ext cx="1021897" cy="706812"/>
          </a:xfrm>
          <a:prstGeom prst="rect">
            <a:avLst/>
          </a:prstGeom>
        </p:spPr>
      </p:pic>
      <p:sp>
        <p:nvSpPr>
          <p:cNvPr id="6" name="TextBox 5">
            <a:extLst>
              <a:ext uri="{FF2B5EF4-FFF2-40B4-BE49-F238E27FC236}">
                <a16:creationId xmlns:a16="http://schemas.microsoft.com/office/drawing/2014/main" id="{7EE0A45D-BC3A-4DE8-AE63-248C32E416BF}"/>
              </a:ext>
            </a:extLst>
          </p:cNvPr>
          <p:cNvSpPr txBox="1"/>
          <p:nvPr/>
        </p:nvSpPr>
        <p:spPr>
          <a:xfrm>
            <a:off x="9790213" y="6061921"/>
            <a:ext cx="2396435" cy="369332"/>
          </a:xfrm>
          <a:prstGeom prst="rect">
            <a:avLst/>
          </a:prstGeom>
          <a:noFill/>
        </p:spPr>
        <p:txBody>
          <a:bodyPr wrap="square" rtlCol="0">
            <a:spAutoFit/>
          </a:bodyPr>
          <a:lstStyle/>
          <a:p>
            <a:pPr algn="ctr"/>
            <a:r>
              <a:rPr lang="en-US" b="1" dirty="0">
                <a:solidFill>
                  <a:srgbClr val="92D050"/>
                </a:solidFill>
                <a:latin typeface="Arial" panose="020B0604020202020204" pitchFamily="34" charset="0"/>
                <a:cs typeface="Arial" panose="020B0604020202020204" pitchFamily="34" charset="0"/>
              </a:rPr>
              <a:t>ashrae.org/decarb</a:t>
            </a:r>
          </a:p>
        </p:txBody>
      </p:sp>
      <p:sp>
        <p:nvSpPr>
          <p:cNvPr id="11" name="Title 1">
            <a:extLst>
              <a:ext uri="{FF2B5EF4-FFF2-40B4-BE49-F238E27FC236}">
                <a16:creationId xmlns:a16="http://schemas.microsoft.com/office/drawing/2014/main" id="{6D1D2EEE-5A46-4994-AB08-38B59FB4BD8B}"/>
              </a:ext>
            </a:extLst>
          </p:cNvPr>
          <p:cNvSpPr txBox="1">
            <a:spLocks/>
          </p:cNvSpPr>
          <p:nvPr/>
        </p:nvSpPr>
        <p:spPr>
          <a:xfrm>
            <a:off x="369423" y="333848"/>
            <a:ext cx="11148152" cy="6408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effectLst>
                  <a:outerShdw blurRad="38100" dist="38100" dir="2700000" algn="tl">
                    <a:srgbClr val="000000">
                      <a:alpha val="43137"/>
                    </a:srgbClr>
                  </a:outerShdw>
                </a:effectLst>
                <a:latin typeface="akzidenz-grotesk"/>
                <a:cs typeface="Segoe UI Semibold" panose="020B0702040204020203" pitchFamily="34" charset="0"/>
              </a:rPr>
              <a:t>ASHRAE DECARBONIZATION RESOURCES	</a:t>
            </a:r>
            <a:r>
              <a:rPr lang="en-US" sz="3200" dirty="0">
                <a:effectLst>
                  <a:outerShdw blurRad="38100" dist="38100" dir="2700000" algn="tl">
                    <a:srgbClr val="000000">
                      <a:alpha val="43137"/>
                    </a:srgbClr>
                  </a:outerShdw>
                </a:effectLst>
                <a:highlight>
                  <a:srgbClr val="FFFF00"/>
                </a:highlight>
                <a:latin typeface="akzidenz-grotesk"/>
                <a:cs typeface="Segoe UI Semibold" panose="020B0702040204020203" pitchFamily="34" charset="0"/>
              </a:rPr>
              <a:t> </a:t>
            </a:r>
          </a:p>
        </p:txBody>
      </p:sp>
      <p:sp>
        <p:nvSpPr>
          <p:cNvPr id="2" name="Rectangle 1">
            <a:extLst>
              <a:ext uri="{FF2B5EF4-FFF2-40B4-BE49-F238E27FC236}">
                <a16:creationId xmlns:a16="http://schemas.microsoft.com/office/drawing/2014/main" id="{54506130-BD2F-4EEE-95DC-3F0C7085DCE4}"/>
              </a:ext>
            </a:extLst>
          </p:cNvPr>
          <p:cNvSpPr/>
          <p:nvPr/>
        </p:nvSpPr>
        <p:spPr>
          <a:xfrm>
            <a:off x="4441631" y="1379577"/>
            <a:ext cx="7352994" cy="1061829"/>
          </a:xfrm>
          <a:prstGeom prst="rect">
            <a:avLst/>
          </a:prstGeom>
        </p:spPr>
        <p:txBody>
          <a:bodyPr wrap="square">
            <a:spAutoFit/>
          </a:bodyPr>
          <a:lstStyle/>
          <a:p>
            <a:pPr>
              <a:spcBef>
                <a:spcPts val="600"/>
              </a:spcBef>
              <a:buClr>
                <a:srgbClr val="76C15B"/>
              </a:buClr>
            </a:pPr>
            <a:endParaRPr lang="en-US" sz="2000" dirty="0">
              <a:solidFill>
                <a:schemeClr val="tx1">
                  <a:lumMod val="65000"/>
                  <a:lumOff val="35000"/>
                </a:schemeClr>
              </a:solidFill>
              <a:latin typeface="akzidenz-grotesk"/>
              <a:cs typeface="Segoe UI Semilight" panose="020B0402040204020203" pitchFamily="34" charset="0"/>
            </a:endParaRPr>
          </a:p>
          <a:p>
            <a:pPr marL="342900" indent="-342900">
              <a:spcBef>
                <a:spcPts val="600"/>
              </a:spcBef>
              <a:buClr>
                <a:srgbClr val="76C15B"/>
              </a:buClr>
              <a:buFont typeface="Arial" panose="020B0604020202020204" pitchFamily="34" charset="0"/>
              <a:buChar char="•"/>
            </a:pPr>
            <a:endParaRPr lang="en-US" sz="2000" dirty="0">
              <a:solidFill>
                <a:schemeClr val="tx1">
                  <a:lumMod val="65000"/>
                  <a:lumOff val="35000"/>
                </a:schemeClr>
              </a:solidFill>
              <a:latin typeface="akzidenz-grotesk"/>
              <a:cs typeface="Segoe UI Semilight" panose="020B0402040204020203" pitchFamily="34" charset="0"/>
            </a:endParaRPr>
          </a:p>
          <a:p>
            <a:endParaRPr lang="en-US" dirty="0">
              <a:solidFill>
                <a:srgbClr val="000000"/>
              </a:solidFill>
              <a:latin typeface="Merriweather"/>
            </a:endParaRPr>
          </a:p>
        </p:txBody>
      </p:sp>
      <p:pic>
        <p:nvPicPr>
          <p:cNvPr id="10" name="Picture 9" descr="A picture containing outdoor, solar cell, outdoor object, city&#10;&#10;Description automatically generated">
            <a:extLst>
              <a:ext uri="{FF2B5EF4-FFF2-40B4-BE49-F238E27FC236}">
                <a16:creationId xmlns:a16="http://schemas.microsoft.com/office/drawing/2014/main" id="{B3869D2A-A0C6-412D-9155-BAE54782D0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9352" y="1308543"/>
            <a:ext cx="3048000" cy="3048000"/>
          </a:xfrm>
          <a:prstGeom prst="rect">
            <a:avLst/>
          </a:prstGeom>
        </p:spPr>
      </p:pic>
      <p:sp>
        <p:nvSpPr>
          <p:cNvPr id="12" name="TextBox 11">
            <a:extLst>
              <a:ext uri="{FF2B5EF4-FFF2-40B4-BE49-F238E27FC236}">
                <a16:creationId xmlns:a16="http://schemas.microsoft.com/office/drawing/2014/main" id="{C708514D-1F18-4E12-A5EC-B7AD73EBC4FF}"/>
              </a:ext>
            </a:extLst>
          </p:cNvPr>
          <p:cNvSpPr txBox="1"/>
          <p:nvPr/>
        </p:nvSpPr>
        <p:spPr>
          <a:xfrm>
            <a:off x="-1" y="1308543"/>
            <a:ext cx="9670163" cy="4645502"/>
          </a:xfrm>
          <a:prstGeom prst="rect">
            <a:avLst/>
          </a:prstGeom>
          <a:noFill/>
        </p:spPr>
        <p:txBody>
          <a:bodyPr wrap="square" rtlCol="0">
            <a:spAutoFit/>
          </a:bodyPr>
          <a:lstStyle/>
          <a:p>
            <a:pPr marL="277813" marR="0" indent="-277813">
              <a:lnSpc>
                <a:spcPct val="115000"/>
              </a:lnSpc>
              <a:spcBef>
                <a:spcPts val="0"/>
              </a:spcBef>
              <a:spcAft>
                <a:spcPts val="300"/>
              </a:spcAft>
              <a:buFont typeface="Arial" panose="020B0604020202020204" pitchFamily="34" charset="0"/>
              <a:buChar char="•"/>
            </a:pPr>
            <a:r>
              <a:rPr lang="en-US" sz="3400" b="0" i="0" dirty="0">
                <a:effectLst/>
              </a:rPr>
              <a:t>Building Performance Standards for Existing Buildings </a:t>
            </a:r>
            <a:endParaRPr lang="en-US" sz="3400" dirty="0"/>
          </a:p>
          <a:p>
            <a:pPr marL="735013" lvl="1" indent="-277813">
              <a:lnSpc>
                <a:spcPct val="115000"/>
              </a:lnSpc>
              <a:spcAft>
                <a:spcPts val="300"/>
              </a:spcAft>
              <a:buFont typeface="Arial" panose="020B0604020202020204" pitchFamily="34" charset="0"/>
              <a:buChar char="•"/>
            </a:pPr>
            <a:r>
              <a:rPr lang="en-US" sz="2800" dirty="0"/>
              <a:t>Standard 100 – Energy Efficiency in Existing Buildings</a:t>
            </a:r>
          </a:p>
          <a:p>
            <a:pPr marL="735013" lvl="1" indent="-277813">
              <a:lnSpc>
                <a:spcPct val="115000"/>
              </a:lnSpc>
              <a:spcAft>
                <a:spcPts val="300"/>
              </a:spcAft>
              <a:buFont typeface="Arial" panose="020B0604020202020204" pitchFamily="34" charset="0"/>
              <a:buChar char="•"/>
            </a:pPr>
            <a:r>
              <a:rPr lang="en-US" sz="2800" dirty="0"/>
              <a:t>Standard 211 – Commercial Building Audits</a:t>
            </a:r>
          </a:p>
          <a:p>
            <a:pPr marL="735013" lvl="1" indent="-277813">
              <a:lnSpc>
                <a:spcPct val="115000"/>
              </a:lnSpc>
              <a:spcAft>
                <a:spcPts val="300"/>
              </a:spcAft>
              <a:buFont typeface="Arial" panose="020B0604020202020204" pitchFamily="34" charset="0"/>
              <a:buChar char="•"/>
            </a:pPr>
            <a:r>
              <a:rPr lang="en-US" sz="2800" dirty="0"/>
              <a:t>Can be tailored for your jurisdiction</a:t>
            </a:r>
          </a:p>
          <a:p>
            <a:pPr marL="277813" indent="-277813">
              <a:lnSpc>
                <a:spcPct val="115000"/>
              </a:lnSpc>
              <a:spcAft>
                <a:spcPts val="300"/>
              </a:spcAft>
              <a:buFont typeface="Arial" panose="020B0604020202020204" pitchFamily="34" charset="0"/>
              <a:buChar char="•"/>
            </a:pPr>
            <a:r>
              <a:rPr lang="en-US" sz="3400" dirty="0"/>
              <a:t>Technical Support</a:t>
            </a:r>
          </a:p>
          <a:p>
            <a:pPr marL="735013" lvl="1" indent="-277813">
              <a:lnSpc>
                <a:spcPct val="115000"/>
              </a:lnSpc>
              <a:spcAft>
                <a:spcPts val="300"/>
              </a:spcAft>
              <a:buFont typeface="Arial" panose="020B0604020202020204" pitchFamily="34" charset="0"/>
              <a:buChar char="•"/>
            </a:pPr>
            <a:r>
              <a:rPr lang="en-US" sz="2800" dirty="0"/>
              <a:t>Training and briefings specific to needs </a:t>
            </a:r>
          </a:p>
          <a:p>
            <a:pPr marL="735013" lvl="1" indent="-277813">
              <a:lnSpc>
                <a:spcPct val="115000"/>
              </a:lnSpc>
              <a:spcAft>
                <a:spcPts val="300"/>
              </a:spcAft>
              <a:buFont typeface="Arial" panose="020B0604020202020204" pitchFamily="34" charset="0"/>
              <a:buChar char="•"/>
            </a:pPr>
            <a:r>
              <a:rPr lang="en-US" sz="2800" dirty="0"/>
              <a:t>Non-commercial; apolitical</a:t>
            </a:r>
          </a:p>
        </p:txBody>
      </p:sp>
    </p:spTree>
    <p:extLst>
      <p:ext uri="{BB962C8B-B14F-4D97-AF65-F5344CB8AC3E}">
        <p14:creationId xmlns:p14="http://schemas.microsoft.com/office/powerpoint/2010/main" val="391742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48C07-B394-37CC-E0FE-406CD4B99ED3}"/>
              </a:ext>
            </a:extLst>
          </p:cNvPr>
          <p:cNvSpPr>
            <a:spLocks noGrp="1"/>
          </p:cNvSpPr>
          <p:nvPr>
            <p:ph type="title"/>
          </p:nvPr>
        </p:nvSpPr>
        <p:spPr/>
        <p:txBody>
          <a:bodyPr/>
          <a:lstStyle/>
          <a:p>
            <a:r>
              <a:rPr lang="en-US" b="1" dirty="0"/>
              <a:t>Refrigerant Management</a:t>
            </a:r>
          </a:p>
        </p:txBody>
      </p:sp>
      <p:pic>
        <p:nvPicPr>
          <p:cNvPr id="5" name="Picture 4">
            <a:extLst>
              <a:ext uri="{FF2B5EF4-FFF2-40B4-BE49-F238E27FC236}">
                <a16:creationId xmlns:a16="http://schemas.microsoft.com/office/drawing/2014/main" id="{8A28B5FF-6AE4-31EA-57E5-9EE27EC599D3}"/>
              </a:ext>
            </a:extLst>
          </p:cNvPr>
          <p:cNvPicPr>
            <a:picLocks noChangeAspect="1"/>
          </p:cNvPicPr>
          <p:nvPr/>
        </p:nvPicPr>
        <p:blipFill>
          <a:blip r:embed="rId3"/>
          <a:stretch>
            <a:fillRect/>
          </a:stretch>
        </p:blipFill>
        <p:spPr>
          <a:xfrm>
            <a:off x="5783125" y="1483850"/>
            <a:ext cx="4726575" cy="4693113"/>
          </a:xfrm>
          <a:prstGeom prst="rect">
            <a:avLst/>
          </a:prstGeom>
        </p:spPr>
      </p:pic>
      <p:pic>
        <p:nvPicPr>
          <p:cNvPr id="7" name="Picture 6">
            <a:extLst>
              <a:ext uri="{FF2B5EF4-FFF2-40B4-BE49-F238E27FC236}">
                <a16:creationId xmlns:a16="http://schemas.microsoft.com/office/drawing/2014/main" id="{DDA15D21-B9D5-DED7-2EE3-B18EF47A2008}"/>
              </a:ext>
            </a:extLst>
          </p:cNvPr>
          <p:cNvPicPr>
            <a:picLocks noChangeAspect="1"/>
          </p:cNvPicPr>
          <p:nvPr/>
        </p:nvPicPr>
        <p:blipFill>
          <a:blip r:embed="rId4"/>
          <a:stretch>
            <a:fillRect/>
          </a:stretch>
        </p:blipFill>
        <p:spPr>
          <a:xfrm>
            <a:off x="484450" y="1393015"/>
            <a:ext cx="5021716" cy="5007786"/>
          </a:xfrm>
          <a:prstGeom prst="rect">
            <a:avLst/>
          </a:prstGeom>
        </p:spPr>
      </p:pic>
    </p:spTree>
    <p:extLst>
      <p:ext uri="{BB962C8B-B14F-4D97-AF65-F5344CB8AC3E}">
        <p14:creationId xmlns:p14="http://schemas.microsoft.com/office/powerpoint/2010/main" val="420686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5736E04-314A-5844-8DA4-514D864703BD}"/>
              </a:ext>
            </a:extLst>
          </p:cNvPr>
          <p:cNvSpPr txBox="1">
            <a:spLocks/>
          </p:cNvSpPr>
          <p:nvPr/>
        </p:nvSpPr>
        <p:spPr>
          <a:xfrm>
            <a:off x="161434" y="1385200"/>
            <a:ext cx="6582266" cy="45064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SzPct val="60000"/>
              <a:buFont typeface="Wingdings" pitchFamily="2" charset="2"/>
              <a:buChar char="Ø"/>
            </a:pPr>
            <a:r>
              <a:rPr lang="en-US" dirty="0">
                <a:latin typeface="+mn-lt"/>
                <a:ea typeface="Open Sans Condensed Light" panose="020B0306030504020204" pitchFamily="34" charset="0"/>
                <a:cs typeface="Open Sans Condensed Light" panose="020B0306030504020204" pitchFamily="34" charset="0"/>
              </a:rPr>
              <a:t>Climate Change Position Document</a:t>
            </a:r>
          </a:p>
          <a:p>
            <a:pPr marL="457200" lvl="1" indent="0">
              <a:buSzPct val="60000"/>
              <a:buNone/>
            </a:pPr>
            <a:endParaRPr lang="en-US" dirty="0">
              <a:latin typeface="+mn-lt"/>
              <a:ea typeface="Open Sans Condensed Light" panose="020B0306030504020204" pitchFamily="34" charset="0"/>
              <a:cs typeface="Open Sans Condensed Light" panose="020B0306030504020204" pitchFamily="34" charset="0"/>
            </a:endParaRPr>
          </a:p>
          <a:p>
            <a:pPr lvl="1">
              <a:buSzPct val="60000"/>
              <a:buFont typeface="Wingdings" pitchFamily="2" charset="2"/>
              <a:buChar char="Ø"/>
            </a:pPr>
            <a:r>
              <a:rPr lang="en-US" dirty="0">
                <a:latin typeface="+mn-lt"/>
                <a:ea typeface="Open Sans Condensed Light" panose="020B0306030504020204" pitchFamily="34" charset="0"/>
                <a:cs typeface="Open Sans Condensed Light" panose="020B0306030504020204" pitchFamily="34" charset="0"/>
              </a:rPr>
              <a:t>Handbooks (at least 30 Handbook chapters have materials related to climate change)</a:t>
            </a:r>
          </a:p>
          <a:p>
            <a:pPr marL="457200" lvl="1" indent="0">
              <a:buSzPct val="60000"/>
              <a:buNone/>
            </a:pPr>
            <a:endParaRPr lang="en-US" dirty="0">
              <a:latin typeface="+mn-lt"/>
              <a:ea typeface="Open Sans Condensed Light" panose="020B0306030504020204" pitchFamily="34" charset="0"/>
              <a:cs typeface="Open Sans Condensed Light" panose="020B0306030504020204" pitchFamily="34" charset="0"/>
            </a:endParaRPr>
          </a:p>
          <a:p>
            <a:pPr lvl="1">
              <a:buSzPct val="60000"/>
              <a:buFont typeface="Wingdings" pitchFamily="2" charset="2"/>
              <a:buChar char="Ø"/>
            </a:pPr>
            <a:r>
              <a:rPr lang="en-US" dirty="0">
                <a:latin typeface="+mn-lt"/>
                <a:ea typeface="Open Sans Condensed Light" panose="020B0306030504020204" pitchFamily="34" charset="0"/>
                <a:cs typeface="Open Sans Condensed Light" panose="020B0306030504020204" pitchFamily="34" charset="0"/>
              </a:rPr>
              <a:t>Certification</a:t>
            </a:r>
          </a:p>
          <a:p>
            <a:pPr lvl="1">
              <a:buSzPct val="60000"/>
              <a:buFont typeface="Wingdings" pitchFamily="2" charset="2"/>
              <a:buChar char="Ø"/>
            </a:pPr>
            <a:endParaRPr lang="en-US" dirty="0">
              <a:latin typeface="+mn-lt"/>
              <a:ea typeface="Open Sans Condensed Light" panose="020B0306030504020204" pitchFamily="34" charset="0"/>
              <a:cs typeface="Open Sans Condensed Light" panose="020B0306030504020204" pitchFamily="34" charset="0"/>
            </a:endParaRPr>
          </a:p>
          <a:p>
            <a:pPr lvl="1">
              <a:buSzPct val="60000"/>
              <a:buFont typeface="Wingdings" pitchFamily="2" charset="2"/>
              <a:buChar char="Ø"/>
            </a:pPr>
            <a:r>
              <a:rPr lang="en-US" dirty="0">
                <a:latin typeface="+mn-lt"/>
                <a:ea typeface="Open Sans Condensed Light" panose="020B0306030504020204" pitchFamily="34" charset="0"/>
                <a:cs typeface="Open Sans Condensed Light" panose="020B0306030504020204" pitchFamily="34" charset="0"/>
              </a:rPr>
              <a:t>Evaluation of ASHRAE Scope 1,2,3 emissions as an organization</a:t>
            </a:r>
          </a:p>
          <a:p>
            <a:pPr lvl="1">
              <a:buSzPct val="60000"/>
              <a:buFont typeface="Wingdings" pitchFamily="2" charset="2"/>
              <a:buChar char="Ø"/>
            </a:pPr>
            <a:endParaRPr lang="en-US" dirty="0">
              <a:latin typeface="+mn-lt"/>
              <a:ea typeface="Open Sans Condensed Light" panose="020B0306030504020204" pitchFamily="34" charset="0"/>
              <a:cs typeface="Open Sans Condensed Light" panose="020B0306030504020204" pitchFamily="34" charset="0"/>
            </a:endParaRPr>
          </a:p>
          <a:p>
            <a:pPr lvl="1">
              <a:buSzPct val="60000"/>
              <a:buFont typeface="Wingdings" pitchFamily="2" charset="2"/>
              <a:buChar char="Ø"/>
            </a:pPr>
            <a:r>
              <a:rPr lang="en-US" dirty="0">
                <a:latin typeface="+mn-lt"/>
                <a:ea typeface="Open Sans Condensed Light" panose="020B0306030504020204" pitchFamily="34" charset="0"/>
                <a:cs typeface="Open Sans Condensed Light" panose="020B0306030504020204" pitchFamily="34" charset="0"/>
              </a:rPr>
              <a:t>FUNDING – ASHRAE BOD ALLOCATED $1.8 MILLION FOR DECARBONIZATION FOCUS ITEMS</a:t>
            </a:r>
          </a:p>
          <a:p>
            <a:pPr lvl="1">
              <a:buSzPct val="60000"/>
              <a:buFont typeface="Wingdings" pitchFamily="2" charset="2"/>
              <a:buChar char="Ø"/>
            </a:pPr>
            <a:endParaRPr lang="en-US" dirty="0">
              <a:latin typeface="Open Sans Condensed Light" panose="020B0306030504020204" pitchFamily="34" charset="0"/>
              <a:ea typeface="Open Sans Condensed Light" panose="020B0306030504020204" pitchFamily="34" charset="0"/>
              <a:cs typeface="Open Sans Condensed Light" panose="020B0306030504020204" pitchFamily="34" charset="0"/>
            </a:endParaRPr>
          </a:p>
        </p:txBody>
      </p:sp>
      <p:sp>
        <p:nvSpPr>
          <p:cNvPr id="2" name="Title 1">
            <a:extLst>
              <a:ext uri="{FF2B5EF4-FFF2-40B4-BE49-F238E27FC236}">
                <a16:creationId xmlns:a16="http://schemas.microsoft.com/office/drawing/2014/main" id="{2357E777-E83A-ED88-BAC1-3009B367C1DF}"/>
              </a:ext>
            </a:extLst>
          </p:cNvPr>
          <p:cNvSpPr txBox="1">
            <a:spLocks/>
          </p:cNvSpPr>
          <p:nvPr/>
        </p:nvSpPr>
        <p:spPr>
          <a:xfrm>
            <a:off x="236885" y="238580"/>
            <a:ext cx="10515600" cy="64354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lang="en-US" sz="2475" b="1" kern="1200" smtClean="0">
                <a:solidFill>
                  <a:schemeClr val="bg1"/>
                </a:solidFill>
                <a:latin typeface="+mj-lt"/>
                <a:ea typeface="+mj-ea"/>
                <a:cs typeface="+mj-cs"/>
              </a:defRPr>
            </a:lvl1pPr>
          </a:lstStyle>
          <a:p>
            <a:r>
              <a:rPr lang="en-US" sz="3600" dirty="0"/>
              <a:t>OTHER ASHRAE EFFORTS FOR BUILDING DECARBONIZATION</a:t>
            </a:r>
          </a:p>
        </p:txBody>
      </p:sp>
      <p:pic>
        <p:nvPicPr>
          <p:cNvPr id="8" name="Picture 7" descr="A picture containing grass, outdoor, tree, building&#10;&#10;Description automatically generated">
            <a:extLst>
              <a:ext uri="{FF2B5EF4-FFF2-40B4-BE49-F238E27FC236}">
                <a16:creationId xmlns:a16="http://schemas.microsoft.com/office/drawing/2014/main" id="{FB9E22FF-4348-F355-8366-F929B89C5D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8782" y="1691539"/>
            <a:ext cx="4836488" cy="362635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461872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721C03-C5FF-0BEB-830C-4D88C5765A59}"/>
              </a:ext>
            </a:extLst>
          </p:cNvPr>
          <p:cNvSpPr txBox="1"/>
          <p:nvPr/>
        </p:nvSpPr>
        <p:spPr>
          <a:xfrm>
            <a:off x="2255908" y="5247347"/>
            <a:ext cx="7015163" cy="1015663"/>
          </a:xfrm>
          <a:prstGeom prst="rect">
            <a:avLst/>
          </a:prstGeom>
          <a:noFill/>
        </p:spPr>
        <p:txBody>
          <a:bodyPr wrap="square" rtlCol="0">
            <a:spAutoFit/>
          </a:bodyPr>
          <a:lstStyle/>
          <a:p>
            <a:pPr algn="ctr"/>
            <a:r>
              <a:rPr lang="en-US" sz="2000" b="1" dirty="0">
                <a:solidFill>
                  <a:srgbClr val="002060"/>
                </a:solidFill>
              </a:rPr>
              <a:t>Ginger Scoggins, P.E., Fellow ASHRAE</a:t>
            </a:r>
          </a:p>
          <a:p>
            <a:pPr algn="ctr"/>
            <a:r>
              <a:rPr lang="en-US" sz="2000" b="1" dirty="0">
                <a:solidFill>
                  <a:srgbClr val="002060"/>
                </a:solidFill>
              </a:rPr>
              <a:t>2022-23 ASHRAE President-Elect</a:t>
            </a:r>
          </a:p>
          <a:p>
            <a:pPr algn="ctr"/>
            <a:r>
              <a:rPr lang="en-US" sz="2000" b="1" dirty="0">
                <a:solidFill>
                  <a:srgbClr val="002060"/>
                </a:solidFill>
              </a:rPr>
              <a:t>ashrae.org</a:t>
            </a:r>
          </a:p>
        </p:txBody>
      </p:sp>
      <p:pic>
        <p:nvPicPr>
          <p:cNvPr id="4" name="Picture 3">
            <a:extLst>
              <a:ext uri="{FF2B5EF4-FFF2-40B4-BE49-F238E27FC236}">
                <a16:creationId xmlns:a16="http://schemas.microsoft.com/office/drawing/2014/main" id="{620858AD-2E68-816E-7230-81E5D4B152E4}"/>
              </a:ext>
            </a:extLst>
          </p:cNvPr>
          <p:cNvPicPr>
            <a:picLocks noChangeAspect="1"/>
          </p:cNvPicPr>
          <p:nvPr/>
        </p:nvPicPr>
        <p:blipFill>
          <a:blip r:embed="rId3"/>
          <a:stretch>
            <a:fillRect/>
          </a:stretch>
        </p:blipFill>
        <p:spPr>
          <a:xfrm>
            <a:off x="363338" y="1350405"/>
            <a:ext cx="11632863" cy="5014061"/>
          </a:xfrm>
          <a:prstGeom prst="rect">
            <a:avLst/>
          </a:prstGeom>
        </p:spPr>
      </p:pic>
    </p:spTree>
    <p:extLst>
      <p:ext uri="{BB962C8B-B14F-4D97-AF65-F5344CB8AC3E}">
        <p14:creationId xmlns:p14="http://schemas.microsoft.com/office/powerpoint/2010/main" val="2502642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721C03-C5FF-0BEB-830C-4D88C5765A59}"/>
              </a:ext>
            </a:extLst>
          </p:cNvPr>
          <p:cNvSpPr txBox="1"/>
          <p:nvPr/>
        </p:nvSpPr>
        <p:spPr>
          <a:xfrm>
            <a:off x="2255908" y="5247347"/>
            <a:ext cx="7015163" cy="1015663"/>
          </a:xfrm>
          <a:prstGeom prst="rect">
            <a:avLst/>
          </a:prstGeom>
          <a:noFill/>
        </p:spPr>
        <p:txBody>
          <a:bodyPr wrap="square" rtlCol="0">
            <a:spAutoFit/>
          </a:bodyPr>
          <a:lstStyle/>
          <a:p>
            <a:pPr algn="ctr"/>
            <a:r>
              <a:rPr lang="en-US" sz="2000" b="1" dirty="0">
                <a:solidFill>
                  <a:srgbClr val="002060"/>
                </a:solidFill>
              </a:rPr>
              <a:t>Ginger Scoggins, P.E., Fellow ASHRAE</a:t>
            </a:r>
          </a:p>
          <a:p>
            <a:pPr algn="ctr"/>
            <a:r>
              <a:rPr lang="en-US" sz="2000" b="1" dirty="0">
                <a:solidFill>
                  <a:srgbClr val="002060"/>
                </a:solidFill>
              </a:rPr>
              <a:t>2022-23 ASHRAE President-Elect</a:t>
            </a:r>
          </a:p>
          <a:p>
            <a:pPr algn="ctr"/>
            <a:r>
              <a:rPr lang="en-US" sz="2000" b="1" dirty="0">
                <a:solidFill>
                  <a:srgbClr val="002060"/>
                </a:solidFill>
              </a:rPr>
              <a:t>ashrae.org</a:t>
            </a:r>
          </a:p>
        </p:txBody>
      </p:sp>
    </p:spTree>
    <p:extLst>
      <p:ext uri="{BB962C8B-B14F-4D97-AF65-F5344CB8AC3E}">
        <p14:creationId xmlns:p14="http://schemas.microsoft.com/office/powerpoint/2010/main" val="1498335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2731</TotalTime>
  <Words>1210</Words>
  <Application>Microsoft Office PowerPoint</Application>
  <PresentationFormat>Widescreen</PresentationFormat>
  <Paragraphs>139</Paragraphs>
  <Slides>18</Slides>
  <Notes>16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18</vt:i4>
      </vt:variant>
    </vt:vector>
  </HeadingPairs>
  <TitlesOfParts>
    <vt:vector size="32" baseType="lpstr">
      <vt:lpstr>akzidenz-grotesk</vt:lpstr>
      <vt:lpstr>arial</vt:lpstr>
      <vt:lpstr>arial</vt:lpstr>
      <vt:lpstr>Arial Narrow</vt:lpstr>
      <vt:lpstr>Calibri</vt:lpstr>
      <vt:lpstr>Calibri Light</vt:lpstr>
      <vt:lpstr>Merriweather</vt:lpstr>
      <vt:lpstr>Open Sans Condensed Light</vt:lpstr>
      <vt:lpstr>Roboto</vt:lpstr>
      <vt:lpstr>Roboto Light</vt:lpstr>
      <vt:lpstr>Roboto Medium</vt:lpstr>
      <vt:lpstr>Times New Roman</vt:lpstr>
      <vt:lpstr>Wingdings</vt:lpstr>
      <vt:lpstr>Office Theme</vt:lpstr>
      <vt:lpstr>PowerPoint Presentation</vt:lpstr>
      <vt:lpstr>ASHRAE Overview</vt:lpstr>
      <vt:lpstr>Climate is Rapidly Changing</vt:lpstr>
      <vt:lpstr>Why do we care?</vt:lpstr>
      <vt:lpstr>PowerPoint Presentation</vt:lpstr>
      <vt:lpstr>PowerPoint Presentation</vt:lpstr>
      <vt:lpstr>PowerPoint Presentation</vt:lpstr>
      <vt:lpstr>PowerPoint Presentation</vt:lpstr>
      <vt:lpstr>ASHRAE POSITION</vt:lpstr>
      <vt:lpstr>ASHRAE POSITION</vt:lpstr>
      <vt:lpstr>ASHRAE POSITION</vt:lpstr>
      <vt:lpstr>ASHRAE POSITION DOCUMENT OVERVIEW</vt:lpstr>
      <vt:lpstr>PowerPoint Presentation</vt:lpstr>
      <vt:lpstr>PowerPoint Presentation</vt:lpstr>
      <vt:lpstr>Refrigerant Management</vt:lpstr>
      <vt:lpstr>PowerPoint Presentation</vt:lpstr>
      <vt:lpstr>PowerPoint Presentation</vt:lpstr>
      <vt:lpstr>PowerPoint Presentation</vt:lpstr>
    </vt:vector>
  </TitlesOfParts>
  <Company>ASHRAE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Joyce, Megan</dc:creator>
  <cp:lastModifiedBy>Ginger Scoggins</cp:lastModifiedBy>
  <cp:revision>51</cp:revision>
  <dcterms:created xsi:type="dcterms:W3CDTF">2017-02-06T18:00:44Z</dcterms:created>
  <dcterms:modified xsi:type="dcterms:W3CDTF">2023-01-12T16:56:11Z</dcterms:modified>
</cp:coreProperties>
</file>